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71" r:id="rId3"/>
    <p:sldId id="323" r:id="rId4"/>
    <p:sldId id="257" r:id="rId5"/>
    <p:sldId id="274" r:id="rId6"/>
    <p:sldId id="278" r:id="rId7"/>
    <p:sldId id="285" r:id="rId8"/>
    <p:sldId id="302" r:id="rId9"/>
    <p:sldId id="298" r:id="rId10"/>
    <p:sldId id="306" r:id="rId11"/>
    <p:sldId id="318" r:id="rId12"/>
    <p:sldId id="258" r:id="rId13"/>
    <p:sldId id="319" r:id="rId14"/>
    <p:sldId id="332" r:id="rId15"/>
    <p:sldId id="264" r:id="rId16"/>
    <p:sldId id="299" r:id="rId17"/>
    <p:sldId id="307" r:id="rId18"/>
    <p:sldId id="308" r:id="rId19"/>
    <p:sldId id="284" r:id="rId20"/>
    <p:sldId id="261" r:id="rId21"/>
    <p:sldId id="262" r:id="rId22"/>
    <p:sldId id="272" r:id="rId23"/>
    <p:sldId id="263" r:id="rId24"/>
    <p:sldId id="320" r:id="rId25"/>
    <p:sldId id="321" r:id="rId26"/>
    <p:sldId id="265" r:id="rId27"/>
    <p:sldId id="259" r:id="rId28"/>
    <p:sldId id="322" r:id="rId29"/>
    <p:sldId id="311" r:id="rId30"/>
    <p:sldId id="266" r:id="rId31"/>
    <p:sldId id="347" r:id="rId32"/>
    <p:sldId id="333" r:id="rId33"/>
    <p:sldId id="325" r:id="rId34"/>
    <p:sldId id="334" r:id="rId35"/>
    <p:sldId id="268" r:id="rId36"/>
    <p:sldId id="290" r:id="rId37"/>
    <p:sldId id="335" r:id="rId38"/>
    <p:sldId id="324" r:id="rId39"/>
    <p:sldId id="326" r:id="rId40"/>
    <p:sldId id="340" r:id="rId41"/>
    <p:sldId id="336" r:id="rId42"/>
    <p:sldId id="337" r:id="rId43"/>
    <p:sldId id="338" r:id="rId44"/>
    <p:sldId id="339" r:id="rId45"/>
    <p:sldId id="329" r:id="rId46"/>
    <p:sldId id="328" r:id="rId47"/>
    <p:sldId id="327" r:id="rId48"/>
    <p:sldId id="269" r:id="rId49"/>
    <p:sldId id="341" r:id="rId50"/>
    <p:sldId id="346" r:id="rId51"/>
    <p:sldId id="344" r:id="rId52"/>
    <p:sldId id="293" r:id="rId53"/>
    <p:sldId id="294" r:id="rId54"/>
    <p:sldId id="345" r:id="rId55"/>
    <p:sldId id="313" r:id="rId56"/>
    <p:sldId id="314" r:id="rId57"/>
    <p:sldId id="315" r:id="rId58"/>
    <p:sldId id="316" r:id="rId59"/>
    <p:sldId id="317" r:id="rId60"/>
    <p:sldId id="295" r:id="rId61"/>
    <p:sldId id="330" r:id="rId62"/>
    <p:sldId id="331" r:id="rId63"/>
    <p:sldId id="270" r:id="rId64"/>
    <p:sldId id="303" r:id="rId65"/>
    <p:sldId id="297" r:id="rId66"/>
    <p:sldId id="30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0235D-54A1-4DED-8FA7-8520AB122558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95355-9E80-4569-B07D-52D0AE9E3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9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14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84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4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44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0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88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82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50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98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4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43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93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62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7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74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83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9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2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23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69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43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58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75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65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9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81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17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97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4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00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16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08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6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40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52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458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8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338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245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341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58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287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47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336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82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21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774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147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16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036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09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996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941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143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8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52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0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5E44AB-B62F-4586-9F82-F8C7A9AFE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3EF70D-E57E-46EE-8FC1-609F563AD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A61A64-C139-44AC-BE5C-92EE2DC2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938C-9F42-4EDD-9D95-359DE8AB2A1D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CDDBE-E4BD-4906-8A6A-C52D447F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EFAD53-D144-4B8E-AC0E-0B157FAA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1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EEC95-BDFA-44E8-B192-4838B705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14D5E1-8120-4C1C-B9C7-0158B1508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50AF63-DDAF-43A6-8E15-EE641B69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16A9-338C-4916-9066-27914A59BB57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86213-0BCB-4C9C-A2D6-532D9EEF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E74F81-18D6-4EFC-B28C-538657A1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3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A3897A-939A-489E-BAA0-6C162D216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879B0B-CF00-45AB-9C56-933D6DD9E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B9178A-4C39-4A2C-BC47-24339C0E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0BE6-32FA-4A4A-ADC3-A844DE7CC6D0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7E9759-E3B3-40E5-B2E4-3E80B35A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69ADEE-96AE-4BD3-BB1E-BAEDBF32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1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C504A-3B49-4082-BC4C-278A6F57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353E18-EA76-402D-B247-D6DBFC0B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7D5DD2-508D-4E51-8A6F-C25209F9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E95-2363-424D-8FA9-24C971945DFD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5FF9A1-97BD-4D1E-895A-7848FF32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143662-EEEF-43DC-B1A1-881FA92C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9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9D0FC-4430-4961-AC24-EBDD981F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34909D-BB90-4BFB-85E2-77F54BEFA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9810B3-2BC3-4516-A8F1-DF651B9F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DF87-47CB-40CB-806C-C8EDDC5F8785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7374C5-484A-4496-AA0C-E8270464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5D2B5B-DFCF-4FE7-8281-FED855E4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4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67ACA-6E72-4FA5-B77E-E546C72E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0D15EE-F2B8-4C4F-BD82-F9FCB4B68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650468-2D80-437E-9A2E-ABBFEE2B2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440A70-90AB-4394-AA97-408156BD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CE11-ABFE-4620-85F6-F6362160C80E}" type="datetime1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97ACB6-4EFC-46DB-B2EA-328CA6A6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9DA076-C7AA-4333-BE8B-A8D80693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FAFB4A-3F5E-4120-ADB0-D1D06D8A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871D09-D3F0-4D69-B0C8-A28C42EF4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E3F93A-8C00-4F98-9577-22443EEF7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D47E54B-1C7D-422B-9C3E-0B583ACB7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F08C91-C3E7-4EE0-BDBC-3F15BA70F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49D0C6-048C-4C6A-A681-9C41FA2DF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640A-A09F-4B0D-BC52-1BEED463EFCA}" type="datetime1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D8494C-F773-4131-AD67-3E13ADD4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301290-2631-444C-9FE5-1533678F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2FA92-05B7-4938-B76C-6CF16C4F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EB2B6C-C79E-448B-998C-055EC3E3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3368-6147-4371-8520-4C39AC39DE60}" type="datetime1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97F338B-EF49-4B8F-8159-F549E9AF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5094F3-78E0-4726-B05B-F4329B86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5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E45B48-0EA7-4974-9BD8-0609950F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18189-B13C-4B52-93E4-55EA6E4EB5AF}" type="datetime1">
              <a:rPr lang="en-US" smtClean="0"/>
              <a:t>3/11/2019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B540354-3080-4494-BB04-3BD4985D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037E08-7001-467F-AD1A-C0CB1648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6D4E86-435C-47C5-91B2-9255910D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BC7326-0D1A-45F9-83CD-439215531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CDA4CD-6D51-48FF-9B2C-19E11BCB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67FC83-3928-492B-8826-B13081BE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3AAA-B466-4AA5-A4C0-8BD59F5DE4BC}" type="datetime1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7DDD-33BD-4552-A056-2FC64CAF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A18852-58B7-424B-B972-20F24B1C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3DCF64-CBD9-4932-8FDA-1749194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01BCA9-D22C-495D-94BE-058AB475A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70C5CE-9601-4D6A-9FA2-22D5069F2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DE1E4F-7449-47F4-8ECD-69A3ACCC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EAC9B-56EC-4902-B34F-069B8573CD9C}" type="datetime1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FB3A7-C611-420F-AE3E-FFD7CB66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28D56A-F42B-4F82-8F34-25A2A399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7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C8F6ED-3CD2-457E-A05E-4DC8F488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DB3EF4-699E-4A9C-888A-6BDC32388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EA3E11-F161-407D-B76F-11D3B0F20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EB0A9-2BB0-402B-B57F-CF296A89BC72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C466E5-C8D0-40EA-9DB9-95597E074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F4CBEB-4AC1-4D54-BDA9-04A548A32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77C93-67FD-4CF1-B4FB-E79994573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0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meshalderman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meshalderman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jim@jameshalderman.com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0AB1C-960B-4845-A497-6AE898A4EF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Advanced Engine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31CA06-ED5F-44D2-8933-7001D34B5E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FBAFAC-0C4A-446D-B174-522C50BF3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072" y="241617"/>
            <a:ext cx="2577678" cy="14633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C19AF6-E2F1-49E8-B5AF-824BE07D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0D3F88-89C2-41CB-BC5A-FF47331A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50" y="241617"/>
            <a:ext cx="2057400" cy="108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4E34216-4536-4C90-9DBF-CD1582B6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94" y="4892992"/>
            <a:ext cx="2577678" cy="1463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347747-8ED3-49F9-895C-DBF7161A0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4897755"/>
            <a:ext cx="20574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1801F-64A3-418A-9AB4-743C16A3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Basics-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DEF3BD-7EBE-4EE3-88A8-70803F400E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1. Intake</a:t>
            </a:r>
            <a:r>
              <a:rPr lang="en-US" dirty="0"/>
              <a:t>, Compression, </a:t>
            </a:r>
            <a:r>
              <a:rPr lang="en-US" dirty="0" smtClean="0"/>
              <a:t>Power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Exhaust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The camshaft opens the valves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and </a:t>
            </a:r>
            <a:r>
              <a:rPr lang="en-US" dirty="0"/>
              <a:t>these operate on half of the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strokes, therefore, </a:t>
            </a:r>
            <a:r>
              <a:rPr lang="en-US" dirty="0"/>
              <a:t>at </a:t>
            </a:r>
            <a:r>
              <a:rPr lang="en-US" dirty="0" smtClean="0"/>
              <a:t>half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 </a:t>
            </a:r>
            <a:r>
              <a:rPr lang="en-US" dirty="0"/>
              <a:t>crankshaft speed.</a:t>
            </a:r>
          </a:p>
          <a:p>
            <a:pPr marL="0" indent="0">
              <a:buNone/>
            </a:pPr>
            <a:r>
              <a:rPr lang="en-US" dirty="0"/>
              <a:t>3. The camshaft lobes force the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valves </a:t>
            </a:r>
            <a:r>
              <a:rPr lang="en-US" dirty="0"/>
              <a:t>open.</a:t>
            </a:r>
          </a:p>
          <a:p>
            <a:pPr marL="0" indent="0">
              <a:buNone/>
            </a:pPr>
            <a:r>
              <a:rPr lang="en-US" dirty="0"/>
              <a:t>4. The valve springs close the </a:t>
            </a:r>
            <a:r>
              <a:rPr lang="en-US" dirty="0" smtClean="0"/>
              <a:t>valves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4631424-50DB-4294-91D2-0A4239FEB7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46" y="1825625"/>
            <a:ext cx="5466694" cy="43916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11E7BF-37FD-406C-AF58-9A9FF33F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DA3FD-8E48-4073-BD9D-96B57810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Waveform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2EAB6BF5-A2F4-4648-9513-E3736E464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35" y="2092960"/>
            <a:ext cx="8102440" cy="4064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D96FB3-F2CD-4B6C-BE9C-90754420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FD0738-F761-4732-B647-E6147BD2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only when cold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4FF509-3299-47D4-9102-2519EC215F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Steam is often seen from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tailpipe,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not all the time.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ideas?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CA74D885-5BC0-42B1-A97F-2F9DA67D93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69" y="2117558"/>
            <a:ext cx="5066988" cy="31522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40A2E6F-678F-41F2-8962-7C0DC5B3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E2FDD-8ADF-46A2-BE32-E5AFCE02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seen, but only when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engine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cold.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33733-7A4D-4DE2-9E3C-75FD7E4F9B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in the fuel rail</a:t>
            </a:r>
          </a:p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Condensed water in the crankcase (drawn into the combustion chamber through the PCV)</a:t>
            </a:r>
          </a:p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Leaking intake manifold gasket</a:t>
            </a:r>
          </a:p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  <a:p>
            <a:pPr marL="514350" indent="-514350">
              <a:buAutoNum type="alphaL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7A6B293-A5C8-444F-BC3B-9A22052A6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10" y="2255520"/>
            <a:ext cx="5333252" cy="36982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014DBB-E3FE-4396-A76E-A57D51C0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E2FDD-8ADF-46A2-BE32-E5AFCE02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seen, but only when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engine is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old.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33733-7A4D-4DE2-9E3C-75FD7E4F9B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in the fuel rail</a:t>
            </a:r>
          </a:p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Condensed water in the crankcase (drawn into the combustion chamber through the PCV)</a:t>
            </a:r>
          </a:p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Leaking intake manifold gasket</a:t>
            </a:r>
          </a:p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  <a:p>
            <a:pPr marL="514350" indent="-514350">
              <a:buAutoNum type="alphaL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7A6B293-A5C8-444F-BC3B-9A22052A6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10" y="2255520"/>
            <a:ext cx="5333252" cy="36982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014DBB-E3FE-4396-A76E-A57D51C0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EA156-5584-4B24-81D9-6FF2C8E0A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 Answer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F24DB-B81A-4C39-A77B-E1CCCC10DB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is formed by the combustion process (H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O). The H (hydrogen) comes from the fuel.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air.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two combine in the combustion chamber.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Steam itself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invisible.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cold exhaust system causes the steam to condense into water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droplets,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this is seen as “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steam.”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39A9E48-B076-4E7D-B1FE-F64AC3D2BA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93" y="1825626"/>
            <a:ext cx="5737721" cy="4667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1B2359-6686-4F53-ACA7-BA51F550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CD837-A72D-4AAD-ADD3-749D2F0D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Questions To See If Everyone Remembers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3C48C3-DE7E-43EE-AD6E-86AEE673D1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normal engine vacuum at idle?</a:t>
            </a: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What is normal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reading during cranking?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What should happen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 reading when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started?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CCBFC21-4F89-4978-9A52-A1768455C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92" y="2083481"/>
            <a:ext cx="463988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08FAC2-7670-4F61-AB9F-1C05F083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CADD8-995D-4A1F-8132-2DB0BA9E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 to more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E27958-EC3C-4745-9207-8D1F91F482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17-21 in. Hg</a:t>
            </a: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120-150 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compression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reading drops to about half due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reduced volumetric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efficiency.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228645C-13B8-46B3-9DA1-C3F859C6F9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41563"/>
            <a:ext cx="5181600" cy="33194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AAC9D9-F85F-4EB8-932D-776910ED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BFA44-51E4-43EA-BE3B-2F5DA93C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Basic Four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80E6B-7205-4494-BEB1-DDDB56DF03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Repeated the same way each time so steps are not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skipped.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Service information, TSBs etc.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right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tools,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tools and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scopes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etc. 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Ignition,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engine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6911983-C66F-42A5-97BE-0372393EFE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16" y="2235200"/>
            <a:ext cx="5810076" cy="3556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E19461-CB69-42A4-990F-F6830C03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process that is designed to ensure something is not overlooked.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many cases, you determine what it is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overlooked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see what is left!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2BBBA6-588B-443B-8235-3186466BB1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43" y="1524000"/>
            <a:ext cx="5127253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2FBAA9-A351-469D-B548-1F2CDE3A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4475AB6-5A9C-4FFC-B7A9-5645D3A0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AB09AB5-FEB5-4858-9111-733EE79FE2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Former college instructor and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flat-rate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technician.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 of many automotive textbooks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AF7C779-11C1-4F15-A6FA-BF83B1EF30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72" y="1825625"/>
            <a:ext cx="3541255" cy="4530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0E75FB-A95C-4B9D-9417-F663D952A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84" y="3718145"/>
            <a:ext cx="2102658" cy="27747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634BA4F-D1FB-464D-8FCE-BF5F38E1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913E3-8FCD-4792-8237-FB27B5AD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 warning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B4A49E1-0866-4886-9D82-49A22FA997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3" y="2148839"/>
            <a:ext cx="5459331" cy="285913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1A40733-A480-4816-9EAC-FD52CF1D60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7" y="2148840"/>
            <a:ext cx="5491355" cy="285913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10089EB-7B3A-4091-A063-26D25DF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5A273-1B89-482C-8DA5-F2557A46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Customer to Describe the Concern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(may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normal operation if a new vehicle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6E4496-61D3-45CE-A1B7-09FEE673F5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customer.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drive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vehicle.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Preform a 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 scan of all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modules.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Document, document, document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2009FAA-1CFC-4018-82B2-087289E8B8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40" y="2424108"/>
            <a:ext cx="5664200" cy="31543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0CD426-817C-4531-B381-F5342218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77009-29B7-4266-A45F-73CF28A5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 the Customer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DBB96-0AB5-4929-8122-514C249758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concern can’t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verified,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can’t be verified.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There may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issue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 service is performed or a part replaced without a confirmed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issues.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xmlns="" id="{4226A1A7-2EDB-4B97-9DAE-9F024263FF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0" y="1641104"/>
            <a:ext cx="4348480" cy="49396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39A34E-F124-4980-9C53-A746B75F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F38751D-F02E-42DE-84C7-017D22E4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3D638A-826F-4650-AF5C-294DAFCB38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According to GM, about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all customer concerns are found using a visual inspection.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everything,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the fuel level and the engine oil.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for evidence of previous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repairs.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for any aftermarket accessories or an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DLC.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8999C1B-F5AE-4C72-A9D6-B2CC69242A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08" y="3378784"/>
            <a:ext cx="4967147" cy="225237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D35FA70-9F76-40D9-84D1-102BF9F1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B2E58-D3C9-45C8-98AD-FB79F43D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Students to Perform 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Visual Inspection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7BF85D5-CE5B-4203-A04C-0162C2AF8A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5" y="2255520"/>
            <a:ext cx="5605869" cy="37185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D8F2F3-D3BE-4EAE-8C00-9E3DBD63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F1239DC7-63C2-4F08-80FD-9DC8FAF2D0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students will simply give a quick glance.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this: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Install the MAF sensor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arrow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away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engine instead of toward the engine.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Say: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“Customer states that the engine does not seem to run right after I had the oil changed and the air filter replaced.”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6F126-C5BC-4A7C-9B32-43E15C20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D8B9C1-BBE1-4F56-8376-94FADA5EE8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check list should include: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Oil level and condition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Accessory drive belt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Coolant level in reservoir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Air filter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Plus……..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F8A176F-C7EE-4447-BAE7-1B512D032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01" y="1825625"/>
            <a:ext cx="3378398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29164D-871D-4A2D-8D87-74C5B375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70B8754-D7B7-47B5-94AA-59430E03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C6AAE0-A3DE-473B-B021-C5617350AF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Retrieve any stored or pending diagnostic trouble code(s).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for DTCs in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modules.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Document all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and post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repair scan results.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all P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codes,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well as B,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U (communication)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codes.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A4C9EFD-C783-4D26-AD33-5CF7690E26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58194"/>
            <a:ext cx="5181600" cy="38862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11F9ED6-FDE4-43AF-884E-9BE28C96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58B6C0-696D-487C-8A42-6125EF02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Start Does Not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08DB3B-5888-4F9A-8FE9-0541D71AA6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2006 Chevrolet HHR 2.2L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came to the shop because the “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is inoperative.”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 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Stored P0449 DTC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Code P0449 indicates that the evaporative control (EVAP) system vent valve solenoid is malfunctioning.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4CAF05E-4702-4464-967F-E3E22BC5E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5EC161-5397-4048-9D79-50DBD5F791EF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32F9DB-0271-439D-BA31-94D76F66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25EA4-1DAD-4617-ADC9-9D367FBF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8A78D8-963B-4EA8-B679-7E11CD92C0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codes for remote start related functions.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authorized fixing the EVAP issue.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Cannister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vent valve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full of contaminants.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4E195A5-4001-44FD-906F-6D982E5589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6E15B7-2250-48D1-BF20-51B8D108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6248C-412B-4851-9DA8-34224A70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2C0BE3-65AA-46CB-96FE-52A06BD45F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Replace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cannister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vent valve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fuel filler neck. Cleared the lines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cannister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clear codes.</a:t>
            </a:r>
          </a:p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start now 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disabled due to “P” codes present.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D84005A-0385-40FE-A5B4-D777A2C35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11" y="1474391"/>
            <a:ext cx="3307715" cy="248078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A1699-A7A9-4B58-A143-73847B0DC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12" y="4143216"/>
            <a:ext cx="3307715" cy="24807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65C5D9-24C1-42C9-80B6-505289BE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31E9EA-28D3-41BC-B8B3-0FF22A33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copy of the Power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EF21B5-2665-4646-A395-C8818D7D92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www.jameshalderman.com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“Downloads”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“Teaching Advanced Engine Performance”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8F1E07A-A010-4F77-AFD2-742AD51D56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554970"/>
            <a:ext cx="3840480" cy="495823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921789-8AEF-4295-B12E-2B2FC821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</a:t>
            </a:fld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8D9A4B3F-B9E9-4D73-9DA3-376114E39F64}"/>
              </a:ext>
            </a:extLst>
          </p:cNvPr>
          <p:cNvSpPr/>
          <p:nvPr/>
        </p:nvSpPr>
        <p:spPr>
          <a:xfrm>
            <a:off x="5889752" y="23959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4AB64-854B-4E60-AF73-7C687C26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TSBs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039604-CB8B-400F-A4E0-FBDB6AD60F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TSBs after knowing what DTCs are present.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TSBs for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www.jameshalderman.com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under “Service Information”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C88DCD1-69C2-4F17-BFF6-BBF8EE308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65470"/>
            <a:ext cx="5181600" cy="3871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F4DDC1-D91A-4D16-827E-4E319F6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BFC39-9B69-4C3A-9E01-D2F7E5EB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TSBs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011C326-95E9-4EA6-8793-5DDE83494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1" y="1467059"/>
            <a:ext cx="6004400" cy="50258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59DF4B-C8C9-483C-AA46-86D16B35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31</a:t>
            </a:fld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xmlns="" id="{DEDA6C1A-4197-43A1-9E24-6C043FFECDAA}"/>
              </a:ext>
            </a:extLst>
          </p:cNvPr>
          <p:cNvSpPr/>
          <p:nvPr/>
        </p:nvSpPr>
        <p:spPr>
          <a:xfrm>
            <a:off x="6070521" y="49063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35400-7ABD-4314-8BD7-7CEB6C90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was slow to go into gear (five seconds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E055C4-A6B1-4202-94FC-D82176F784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owner of a Subaru Legacy complained that the CVT (TR580) transmission was slow to engage from park 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reverse,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from drive to reverse.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DTCs and the fluid level and condition were normal.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do next?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E702527-B2B8-4150-861E-D1B7FAF84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8" y="1782921"/>
            <a:ext cx="5491692" cy="41187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C80204-BDAD-4F89-8E8F-76270503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3FD92B-4BED-4125-8758-099C4E3D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Subaru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CEE076-3982-4AFB-87A7-7F138E8C92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Found a TSB (#16-97-15) that addressed this issue.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relearn of the TCM was performed.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65AAF8B-C1F7-4872-A4E3-A25CCCFB0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96" y="2243930"/>
            <a:ext cx="5986198" cy="40679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8F0118-A95F-417A-9DB8-9F6CADC2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172BEE-FE72-4FF3-A9B3-258E288C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A15D57-34CE-48A4-9826-0BCA375411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technician performed the relearn control procedure that included the following steps: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Shift into “N” for 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seconds, shift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into “R” for 3 seconds,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 into “N”. Repeat 10 times.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Stay in “N” for 5 seconds,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into “D” for 3 seconds,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 into “N”. Repeat 10 times.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10 times, perform the “time lag test” again 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confirm.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2EEB4B3D-4C26-49AE-A8C6-1BE0F4A5C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68" y="1825625"/>
            <a:ext cx="257426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64EE06-1209-4B25-BE37-95B28154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14757-EB7B-45A1-BE7C-A9997BA6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6E4E-40A0-4DDA-9397-261A17EB4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scan tool data to try to find areas that are not within normal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range.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Mode$06 if possible.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monitor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status.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2CDE73-12DD-4015-942F-EF3B22AF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64" y="1768846"/>
            <a:ext cx="4985769" cy="474229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DD8F0EF-4238-4682-AFA5-559A900B62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4139994"/>
            <a:ext cx="3867150" cy="2581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445BCB-113F-4DAE-9EEC-AC36D67B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to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Ignition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832304B-EC24-4EAE-8645-3FD75F848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48" y="1518923"/>
            <a:ext cx="4973952" cy="49739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9669C5-67FF-44EE-A53E-1AD0F59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FFE3E6-3220-4C44-A86C-30F1831F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Carefully at Scan Tool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97B149-33EE-4A24-8013-E681B4582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5680" y="1971039"/>
            <a:ext cx="5024120" cy="4205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at KOEO: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IAT= ECT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MAP= BARO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at all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“high-authority sensors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commands.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95947C-CC10-45B1-A02A-D76FC954E6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A397F2-5999-4B33-829B-B7E71367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DA8FAD-0D2B-490B-AA3B-0D7548C1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Crank-No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0D7FD0-13B7-4656-9B9D-898196D09F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2011 GMC Acadia 3.4L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vehicle was towed in with a “no-crank” condition.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 scan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shows that it has 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crank request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PCM when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key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turned.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stored DTCs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E2C6D2F-E76F-49EF-9F5A-8062FF8F86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00" y="2153920"/>
            <a:ext cx="5127239" cy="38404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8D3E51-20A8-4CD8-B34D-1BA3BE18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C2666-CFB3-4515-B7A0-7B0F4852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Crank- No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376FE-374D-45FB-8F48-CA0FE8ABA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exhaust CMP was counting with key on/engine off (KOEO).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This prevents the PCM from sending power to the starter relay even though there is a crank request coming from the BCM via serial data.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Why?  Because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PCM thought that the engine was running already.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Replaced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CMP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sensor.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81B74-79F6-4C12-AA91-8CB14E75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39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C86D3976-A8EE-48FF-8695-4E208A39812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F09D68-98A3-4C76-855D-01BB6297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to be Discussed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9A52D4-6195-4024-B7A6-1D1BEF0C06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Teaching a diagnostic routine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(strategy-based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Performing again and again the same process of diagnosis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case studies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drive tips and tricks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DTCs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TSBs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tests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Pinpoint tests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BBF0C9C0-E3FC-48B4-A14F-6DAB7D77EA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2477294"/>
            <a:ext cx="4064000" cy="304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3318C6-8A30-4862-980F-824596CF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7AB56-036A-49D6-94A9-53C632EF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Power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322F2A-5D47-4504-AA81-83F69BCFA9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tests would you perform?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pressure test?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 test?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volume test?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Compression test?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Cylinder leakage test?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Exhaust backpressure test?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Other?</a:t>
            </a:r>
          </a:p>
          <a:p>
            <a:pPr marL="514350" indent="-514350">
              <a:buAutoNum type="alphaL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8F5CC25-E820-4594-A1DE-FA9B61F57C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BDE463-BE3E-4B63-A8F6-08B38A79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758C8A-2DB2-46D3-93D8-8C8F39E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6972E0-C754-4F47-BB8A-C51B83E871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Accelerate-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lean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Check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MAF reporting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error, 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clogged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filter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weak fuel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pump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omething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restricted.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Check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intake and exhaust.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B5BB8BB-5922-46FC-ADCC-84C733D39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01" y="2092960"/>
            <a:ext cx="5452943" cy="40840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9CB7DF-6627-431A-A95E-6D60A349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765C0-F08B-4E2B-8CD3-5D63CCA3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Drive-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25B088-0D47-41B4-AEF6-B746D380C6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 -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 PID stays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Exhaust system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restricted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BARO PID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rachets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Intake is restricted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EE53C23-C284-4AF9-ADA9-8A924D28B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70" y="1481536"/>
            <a:ext cx="2881630" cy="227123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EF30D6-550D-4B7C-8D88-EB2FC5D95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70" y="4341813"/>
            <a:ext cx="2881630" cy="20536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06C44F-1BF6-414D-9E9C-572885B4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6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DB5B8-E3A0-4879-BE40-821F65CB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Study- Nissan Z 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3550E6-669A-4B4E-9403-28B03DC217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power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DTCs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shops looked at it.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(unnecessary) parts were replaced.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Verified restricted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intake,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yet no faults found.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979FF38-59A5-4BCC-85A0-B74E218073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45" y="2214880"/>
            <a:ext cx="4503289" cy="337312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BFC830-C661-4690-B530-51CF08F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9EB4F-BD9C-4822-B2F2-731F66FC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Nissan Z350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77F721-A945-4B0E-83D8-4EB183A903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Hoisted car to see the entire intake system.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Noticed that the front spoiler was loose.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driving, the spoiler would move and pivot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rearward,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blocking  the airflow to the underneath opening to the air filter housing.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CC230AA-2243-4619-BD5F-6FF83DA35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80" y="2255520"/>
            <a:ext cx="4005259" cy="39846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7F0AB6-E09C-41CE-A3CA-7F4831D3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C95CA-5CCB-4550-9FD9-78EB334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Resources- 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A03878-A38E-4A8F-9057-750926D928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subscription,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often three or 30 days.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“good” stuff.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Wiring diagrams are actual and not redrawn and show all of the connectors.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9B58848-4F67-4A4B-925B-FB272C491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40" y="1619479"/>
            <a:ext cx="2151786" cy="9524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CA45B8-F408-4321-9490-8093E756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728206-97A7-400E-96CD-6F3FFBCC4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244" y="2920922"/>
            <a:ext cx="2540849" cy="881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684E08-AA5B-437A-AC28-20BD05672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01" y="5365036"/>
            <a:ext cx="3722852" cy="976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5062C9-77BC-49D0-B9AB-46EBC9218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1" y="3937078"/>
            <a:ext cx="3491937" cy="109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06C8B-0CD3-4ACF-B3B1-964D17C08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Resources- Aftermarket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5F7F17-3263-4A23-86EF-44DE0B7A69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Usually requires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subscription for access.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includes “Silver Bullets” and technician confirmed fixes.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are often valuable resources.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E750885-68B1-4A97-9DBC-A648A2AB0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07" y="1690688"/>
            <a:ext cx="4670193" cy="152288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3E06F7-6A2B-41DE-B83B-C0787CD6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D8F889-E532-4C03-A924-EBDAC7CD0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3803846"/>
            <a:ext cx="3941856" cy="174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1B349C-37CD-4C38-9595-D3F50CD7C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Resources- Others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Useful= ?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446E9ACC-40D4-4009-B784-B5A2ACB24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04" y="3195269"/>
            <a:ext cx="2657475" cy="10096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8C2C00-C2A8-4D32-8D76-998499DD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3F471211-E094-4EB0-A04F-8E0E5610FA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4" y="3382169"/>
            <a:ext cx="3476625" cy="10858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0A6CCE-4833-4528-9F11-A0DECF675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3" y="1781851"/>
            <a:ext cx="5543550" cy="1238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073F29-D372-4BC2-A287-96973037E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82" y="1755934"/>
            <a:ext cx="3812880" cy="897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558CC-63CD-498A-9315-6197459C4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4830087"/>
            <a:ext cx="72009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812B2-2FD2-4688-AF01-9E78E93E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Pinpoint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C64978-9F16-4DFD-A59B-7B342B1C77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Narrow the cause to a system or a cylinder.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or ignition?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fuel pressure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volume.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spark.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Perform a compression test.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Plus?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3454C0-E604-4AD8-A169-799197BE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6F0ED00-1EE9-482C-9976-B85644BDA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442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C5DA7-5A1D-4EA4-85CE-CF7514D6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Test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school or new school?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0BD8A1-7F8A-4255-9E52-BB0DE68B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49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7509F6C6-5E9A-4B18-8910-BAA9EBAD2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6328" y="1825625"/>
            <a:ext cx="4093344" cy="43513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B17D2E70-B758-46AD-9FAA-463FC3C72E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694" y="2501548"/>
            <a:ext cx="2438611" cy="29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Solving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856" y="1690688"/>
            <a:ext cx="5330944" cy="4486275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3 people walk into a Mall looking for the Apple store.</a:t>
            </a:r>
          </a:p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person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goes straight to the store directory, finds the Apple store location and heads straight to the store.</a:t>
            </a:r>
          </a:p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person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begins randomly walking around looking for the store among the many stores and other shoppers.</a:t>
            </a:r>
          </a:p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person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begins a trek following the wall to the right of the entrance door and walking the entire perimeter of the mall until he finds the store.</a:t>
            </a:r>
          </a:p>
          <a:p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person do you want to be?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0D11CFC-ADD9-43A0-8A50-82306ED911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79248"/>
            <a:ext cx="5748161" cy="4486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1BFAE-97DC-4497-BB3A-F5EEB639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ADC473-4E9E-40DF-8B4E-62615363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 Scope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97795DB-004F-476C-B371-B85C39517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466674"/>
            <a:ext cx="5669279" cy="505113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9A361D-5B8D-46B8-B3DC-7D22177B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DA3FD-8E48-4073-BD9D-96B57810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Waveform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547DD07-0494-413B-BB89-83545A67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91" y="1825625"/>
            <a:ext cx="7726218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D96FB3-F2CD-4B6C-BE9C-90754420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is more accurate?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DVOM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Oscilloscope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68" y="3090598"/>
            <a:ext cx="5389033" cy="2694516"/>
          </a:xfr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84395"/>
            <a:ext cx="5386917" cy="27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043A0D-A9BA-45A4-951D-04E9FAFB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Technology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Tester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Inductive Ignition Probe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68" y="3090598"/>
            <a:ext cx="5389033" cy="2694516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59" y="3323431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0F0863-6702-4BC9-BB61-60847913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1550D-BAC8-4E7C-A555-84210AF4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 from Inductive Probe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E9B005-62EB-4647-B8D2-0D7F8880F8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Pico scope waveform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saved for reference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to verity fault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to verity the correction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B9916E9-6A0B-4B70-80AC-8E546E9321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FC3346-54C9-4064-8CC5-AE8E0EB6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Communication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high-speed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Bus communication requires a high-speed high-capacity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(Test pins 6 and 14)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Networks can be troublesome.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Ethernet communication systems are present on some 2018 models.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40393"/>
            <a:ext cx="5181600" cy="392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C8B9EA-8B54-4D97-BDD1-9D9A4607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1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Programming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everyday repair.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replacement modules require programming.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hardware and subscription access a must.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Advantages to both generic and manufacturer specific J2534 pass through devices.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61" y="1825625"/>
            <a:ext cx="425387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0BF988-5C4E-4B5F-B00C-9199B122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1DA24-8A53-4BF6-A747-51B83314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B1FC5F-03CB-4136-81C6-08E6790856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Buick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LaCrosse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3.8 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states that the battery goes dead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overnight.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says that a “humming” sound is heard from under the dash.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9A8613E-20D4-4619-8796-40C4730B9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88C968-CB6F-4CCE-B20C-638A62C1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A73CF-5F03-422D-995D-41D9742C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CB6DA-4E9B-4477-888A-EF8223462C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Used a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camera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locate which module was powered up all the time.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HVAC module was not shutting down.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Controlled by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BCM.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Replaced the BCM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programmed.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4B21918-3E7C-43C0-881F-8C86465BAB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2587"/>
            <a:ext cx="5181600" cy="38574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EF89FD-4470-4424-B23B-20E41C5A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878B4-D1B1-4AD5-A694-083D75EB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27EEA-538C-42B2-B5EF-2B0A56E09C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a thermal imaging camera when diagnosing electrical issues.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to find issues that no other tool can do.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BEE20A2-5061-47CE-A069-24FAD8A814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29744"/>
            <a:ext cx="5181600" cy="1943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CEDB34-548E-4095-8621-5E440010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Logical Diagnostics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Art of Having a Plan and Following It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Systematic Approach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Repeated every time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skip a step!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FC26956-A458-49C8-BFF6-D4A6CA35B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49" y="2235200"/>
            <a:ext cx="5544602" cy="3677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7A6080-DDF6-4548-815D-43A4657B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Logical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anything, more often than not, accurate service history is not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testing procedure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make decisions based on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the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being produced, if the PCM says the engine is rich (for example) and the sensors test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good,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 is probably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rich.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A4E8CDD6-C28E-4E02-88D9-7D518204FC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35" y="1986455"/>
            <a:ext cx="4818824" cy="38467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ED5257-CC9E-44D6-B62A-063CDAA9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8CF004-1B76-4BEA-89FD-6966DD5D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Intermittent No-start Condition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C663CD-0B21-4AF4-8568-6588D34CCB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2007 Chevrolet Equinox 3.4L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Complaint: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This vehicle has an intermittent no-start condition. When the symptom occurs, the engine will crank normally until it times out.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If the key is returned to the start position from the on position after time-out, the engine will start normally.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AEA9EFD-2A37-4D12-ACA6-FCE53066BC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467" y="2661920"/>
            <a:ext cx="5114524" cy="383095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15864E-67B6-49D0-9B0C-54BBC7E7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96129-4D7E-4ABA-8C4B-B998DB72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Intermittent No-start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40E74C-20A2-404C-87E9-5B85386E1A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PCM is faulty and is not supplying the ground necessary to turn on the ignition coils during the no start event.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Tough to diagnosis because there were not diagnostic trouble codes to help guide the diagnosis.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PCM.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Fixed the customer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concern.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2ACA9D-2E3B-4FD6-8E1F-F0F9B885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878B15E-F162-4E1A-A12D-4E47A1F0AAA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8193"/>
            <a:ext cx="5257800" cy="411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5AF8A-D407-48BF-A689-08D15F01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 the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F65926-B1BD-49EE-B1EC-4D58C64348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Test-drive to verify that the original problem (concern) is fixed.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Verify that no additional problems have occurred during the repair process.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for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clear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diagnostic trouble codes.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hanges are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a stored DTC, but should not be performed if the vehicle is going to be tested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emissions,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because all of the monitors will need to be run and pass.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41F26AB-D701-423C-A2AB-82B9F654F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06" y="1518148"/>
            <a:ext cx="3777909" cy="49747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88A945-5363-4B57-ADCB-FABE6045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EA0E0-F441-415F-BD52-002AE49E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Things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B33175-BA0C-4678-89C5-0FF4F1C00E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Figuring  out how a system and component operates is readily available in the service information.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Following the data will lead to the problem and the correct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repair.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77C9F35-0A17-45E5-B19D-9E9E567410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54" y="1954925"/>
            <a:ext cx="4783589" cy="4222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657002-A9E0-4E07-A440-837B0F0A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is a practiced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more vehicles tested and more use of equipment, the better you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become.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critical,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understanding system operation cannot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by-passed.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training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networking will keep your skills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sharp.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Logical diagnostics fixes vehicles.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Try teaching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case studies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help your students learn the process until it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becomes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nature.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294244-DB87-468F-93FC-D0D4D1CD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E152BD-0B4A-4D54-8643-CF4D6C39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A4FBE-059D-4DEF-B4D1-37B539FA53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Jim Halderman</a:t>
            </a:r>
          </a:p>
          <a:p>
            <a:r>
              <a:rPr lang="en-US" dirty="0">
                <a:hlinkClick r:id="rId3"/>
              </a:rPr>
              <a:t>jim@jameshalderman.com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3523D7E-9A81-4AAE-9BE0-A9B500237A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82" y="1690688"/>
            <a:ext cx="3999518" cy="5163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7A3E0E-3006-4CF9-908C-9E0F97FE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66</a:t>
            </a:fld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xmlns="" id="{A590A846-0561-4F8F-8C38-E114DA7C875C}"/>
              </a:ext>
            </a:extLst>
          </p:cNvPr>
          <p:cNvSpPr/>
          <p:nvPr/>
        </p:nvSpPr>
        <p:spPr>
          <a:xfrm>
            <a:off x="10729976" y="520893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9B37258-0046-47CB-982A-B28F04DB0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52" y="3021965"/>
            <a:ext cx="2712894" cy="34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 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deductive path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diagnosis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a sound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plan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ready and established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Get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information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the least effort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the strategy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repeatable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A99CD46-27D6-4359-9246-C9B1EB82CE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275839"/>
            <a:ext cx="5107247" cy="37564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1E9380-090E-400C-8C00-BCA04517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EABED5-BEB5-4B3F-8AF7-B6D66B4F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Engine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F882C0-8ADF-4CE0-8E9F-65F4050083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First, the students should have taken: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 Performance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EBE57F3-FDE1-4310-80E4-5C8E01AC3B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04" y="1410084"/>
            <a:ext cx="3844953" cy="281864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507459-C8BC-434B-B40B-028EE3630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24" y="4363667"/>
            <a:ext cx="2493579" cy="2129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A2DAB8-481A-4A4F-9F41-2CFA3666B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327665"/>
            <a:ext cx="4238296" cy="22017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D06426-CC0B-4265-9062-CAFC5942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2A17B9-7BB9-4D3B-89FB-B409CD7A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First,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F73FF-B48E-4106-B07C-7D685FD09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4138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your students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 know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an engine operates?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Give a pretest: 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four strokes of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four-stroke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cycle engine?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is the camshaft sprocket twice as large as the crankshaft sprocket?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opens the valves?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closes the valves?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C576DBD-1F18-41C8-BFB1-9232AD1FC2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88" y="1825625"/>
            <a:ext cx="3315992" cy="44138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E679F9-F9B7-4E19-AD5B-F78B1956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2295</Words>
  <Application>Microsoft Office PowerPoint</Application>
  <PresentationFormat>Custom</PresentationFormat>
  <Paragraphs>481</Paragraphs>
  <Slides>66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Teaching Advanced Engine Performance</vt:lpstr>
      <vt:lpstr>Introduction</vt:lpstr>
      <vt:lpstr>FREE copy of the Power Point</vt:lpstr>
      <vt:lpstr>Topics to be Discussed</vt:lpstr>
      <vt:lpstr>Problem Solving</vt:lpstr>
      <vt:lpstr>Logical Diagnostics</vt:lpstr>
      <vt:lpstr>Complex Problems</vt:lpstr>
      <vt:lpstr>Advanced Engine Performance</vt:lpstr>
      <vt:lpstr>But First, the Basics</vt:lpstr>
      <vt:lpstr>Basics- Answers</vt:lpstr>
      <vt:lpstr>Cylinder Waveform</vt:lpstr>
      <vt:lpstr>Why steam only when cold?</vt:lpstr>
      <vt:lpstr>Steam seen, but only when  the engine is cold.</vt:lpstr>
      <vt:lpstr>Steam seen, but only when  the engine is cold.</vt:lpstr>
      <vt:lpstr>Steam Answer </vt:lpstr>
      <vt:lpstr>More Questions To See If Everyone Remembers The Basics</vt:lpstr>
      <vt:lpstr>Answers to more questions</vt:lpstr>
      <vt:lpstr>The Basic Four</vt:lpstr>
      <vt:lpstr>Diagnostic Process</vt:lpstr>
      <vt:lpstr>Any dash warning lights on?</vt:lpstr>
      <vt:lpstr>Ask the Customer to Describe the Concern (may be normal operation if a new vehicle).</vt:lpstr>
      <vt:lpstr>Verify the Customer Concern</vt:lpstr>
      <vt:lpstr>Visual Inspection</vt:lpstr>
      <vt:lpstr>Ask Students to Perform  a Visual Inspection</vt:lpstr>
      <vt:lpstr>Include a Check List</vt:lpstr>
      <vt:lpstr>DTCs</vt:lpstr>
      <vt:lpstr>CASE STUDY Remote Start Does Not Work</vt:lpstr>
      <vt:lpstr>Case Study- continued</vt:lpstr>
      <vt:lpstr>CASE Study- Solution</vt:lpstr>
      <vt:lpstr>Check TSBs</vt:lpstr>
      <vt:lpstr>FREE TSBs</vt:lpstr>
      <vt:lpstr>CASE Study Transmission was slow to go into gear (five seconds).  </vt:lpstr>
      <vt:lpstr>Subaru Case Study</vt:lpstr>
      <vt:lpstr>Case Study- Solution</vt:lpstr>
      <vt:lpstr>General Tests</vt:lpstr>
      <vt:lpstr>Systems to Check</vt:lpstr>
      <vt:lpstr>Look Carefully at Scan Tool Data</vt:lpstr>
      <vt:lpstr>No Crank-No Codes</vt:lpstr>
      <vt:lpstr>No Crank- No codes</vt:lpstr>
      <vt:lpstr>Lack of Power Concern</vt:lpstr>
      <vt:lpstr>Power Test Drive</vt:lpstr>
      <vt:lpstr>Test Drive- Continued</vt:lpstr>
      <vt:lpstr>CASE Study- Nissan Z car</vt:lpstr>
      <vt:lpstr>Nissan Z350 Case Study</vt:lpstr>
      <vt:lpstr>Resources- OE</vt:lpstr>
      <vt:lpstr>Resources- Aftermarket</vt:lpstr>
      <vt:lpstr>Resources- Others Useful= ?</vt:lpstr>
      <vt:lpstr>Pinpoint Tests</vt:lpstr>
      <vt:lpstr>Compression Test Old school or new school?</vt:lpstr>
      <vt:lpstr>Pico Scope </vt:lpstr>
      <vt:lpstr>Cylinder Waveform</vt:lpstr>
      <vt:lpstr>Which is more accurate?</vt:lpstr>
      <vt:lpstr>More Technology</vt:lpstr>
      <vt:lpstr>Waveform from Inductive Probe</vt:lpstr>
      <vt:lpstr>Network Communication Testing</vt:lpstr>
      <vt:lpstr>Module Programming </vt:lpstr>
      <vt:lpstr>CASE STUDY</vt:lpstr>
      <vt:lpstr>CASE STUDY- Solution</vt:lpstr>
      <vt:lpstr>Lesson Learned</vt:lpstr>
      <vt:lpstr>Logical Lessons</vt:lpstr>
      <vt:lpstr>Intermittent No-start Condition </vt:lpstr>
      <vt:lpstr>Intermittent No-start Condition</vt:lpstr>
      <vt:lpstr>Verify the Repair</vt:lpstr>
      <vt:lpstr>Good Things to Do</vt:lpstr>
      <vt:lpstr>Conclusion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Advanced Engine Performance</dc:title>
  <dc:creator>James Halderman</dc:creator>
  <cp:lastModifiedBy>Owner</cp:lastModifiedBy>
  <cp:revision>277</cp:revision>
  <dcterms:created xsi:type="dcterms:W3CDTF">2019-01-04T11:46:40Z</dcterms:created>
  <dcterms:modified xsi:type="dcterms:W3CDTF">2019-03-11T17:25:19Z</dcterms:modified>
</cp:coreProperties>
</file>