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70" r:id="rId2"/>
    <p:sldId id="271" r:id="rId3"/>
    <p:sldId id="272" r:id="rId4"/>
    <p:sldId id="286" r:id="rId5"/>
    <p:sldId id="295" r:id="rId6"/>
    <p:sldId id="287" r:id="rId7"/>
    <p:sldId id="307" r:id="rId8"/>
    <p:sldId id="292" r:id="rId9"/>
    <p:sldId id="315" r:id="rId10"/>
    <p:sldId id="293" r:id="rId11"/>
    <p:sldId id="308" r:id="rId12"/>
    <p:sldId id="309" r:id="rId13"/>
    <p:sldId id="323" r:id="rId14"/>
    <p:sldId id="324" r:id="rId15"/>
    <p:sldId id="325" r:id="rId16"/>
    <p:sldId id="337" r:id="rId17"/>
    <p:sldId id="311" r:id="rId18"/>
    <p:sldId id="312" r:id="rId19"/>
    <p:sldId id="313" r:id="rId20"/>
    <p:sldId id="314" r:id="rId21"/>
    <p:sldId id="318" r:id="rId22"/>
    <p:sldId id="339" r:id="rId23"/>
    <p:sldId id="340" r:id="rId24"/>
    <p:sldId id="316" r:id="rId25"/>
    <p:sldId id="317" r:id="rId26"/>
    <p:sldId id="319" r:id="rId27"/>
    <p:sldId id="341" r:id="rId28"/>
    <p:sldId id="320" r:id="rId29"/>
    <p:sldId id="321" r:id="rId30"/>
    <p:sldId id="322" r:id="rId31"/>
    <p:sldId id="326" r:id="rId32"/>
    <p:sldId id="327" r:id="rId33"/>
    <p:sldId id="346" r:id="rId34"/>
    <p:sldId id="328" r:id="rId35"/>
    <p:sldId id="329" r:id="rId36"/>
    <p:sldId id="330" r:id="rId37"/>
    <p:sldId id="331" r:id="rId38"/>
    <p:sldId id="332" r:id="rId39"/>
    <p:sldId id="333" r:id="rId40"/>
    <p:sldId id="342" r:id="rId41"/>
    <p:sldId id="334" r:id="rId42"/>
    <p:sldId id="335" r:id="rId43"/>
    <p:sldId id="290" r:id="rId44"/>
    <p:sldId id="273" r:id="rId45"/>
    <p:sldId id="278" r:id="rId46"/>
    <p:sldId id="343" r:id="rId47"/>
    <p:sldId id="301" r:id="rId48"/>
    <p:sldId id="300" r:id="rId49"/>
    <p:sldId id="299" r:id="rId50"/>
    <p:sldId id="302" r:id="rId51"/>
    <p:sldId id="303" r:id="rId52"/>
    <p:sldId id="344" r:id="rId53"/>
    <p:sldId id="347" r:id="rId54"/>
    <p:sldId id="291" r:id="rId55"/>
    <p:sldId id="258" r:id="rId56"/>
    <p:sldId id="305" r:id="rId57"/>
    <p:sldId id="298" r:id="rId58"/>
    <p:sldId id="296" r:id="rId59"/>
    <p:sldId id="274" r:id="rId60"/>
    <p:sldId id="289" r:id="rId61"/>
    <p:sldId id="294" r:id="rId62"/>
    <p:sldId id="275" r:id="rId63"/>
    <p:sldId id="260" r:id="rId64"/>
    <p:sldId id="345" r:id="rId65"/>
    <p:sldId id="261" r:id="rId66"/>
    <p:sldId id="276" r:id="rId67"/>
    <p:sldId id="288" r:id="rId68"/>
    <p:sldId id="297" r:id="rId69"/>
    <p:sldId id="277" r:id="rId70"/>
    <p:sldId id="259" r:id="rId71"/>
    <p:sldId id="279" r:id="rId72"/>
    <p:sldId id="280" r:id="rId73"/>
    <p:sldId id="281" r:id="rId74"/>
    <p:sldId id="282" r:id="rId75"/>
    <p:sldId id="306" r:id="rId76"/>
    <p:sldId id="304" r:id="rId77"/>
    <p:sldId id="262" r:id="rId78"/>
    <p:sldId id="263" r:id="rId79"/>
    <p:sldId id="285" r:id="rId80"/>
    <p:sldId id="265" r:id="rId81"/>
    <p:sldId id="264" r:id="rId82"/>
    <p:sldId id="338" r:id="rId83"/>
    <p:sldId id="267" r:id="rId84"/>
    <p:sldId id="268" r:id="rId85"/>
    <p:sldId id="269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7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FFD7F-2863-45BE-BC34-9E4A8CD045D3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DEE04-31CC-492D-99ED-1D26BB243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72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D561C62-6EC7-43C7-8555-BBF16F1051B7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12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2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1pPr>
            <a:lvl2pPr marL="685669" indent="-263719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2pPr>
            <a:lvl3pPr marL="1054875" indent="-210975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3pPr>
            <a:lvl4pPr marL="1476825" indent="-210975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4pPr>
            <a:lvl5pPr marL="1898774" indent="-210975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5pPr>
            <a:lvl6pPr marL="232072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6pPr>
            <a:lvl7pPr marL="274267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7pPr>
            <a:lvl8pPr marL="316462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8pPr>
            <a:lvl9pPr marL="358657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B87C37D-F7C7-4D68-9919-242ECF5D1583}" type="slidenum">
              <a:rPr kumimoji="0" lang="en-US" altLang="en-US" sz="1200"/>
              <a:pPr>
                <a:spcBef>
                  <a:spcPct val="0"/>
                </a:spcBef>
              </a:pPr>
              <a:t>15</a:t>
            </a:fld>
            <a:endParaRPr kumimoji="0"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6565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1pPr>
            <a:lvl2pPr marL="685669" indent="-263719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2pPr>
            <a:lvl3pPr marL="1054875" indent="-210975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3pPr>
            <a:lvl4pPr marL="1476825" indent="-210975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4pPr>
            <a:lvl5pPr marL="1898774" indent="-210975" defTabSz="914225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</a:defRPr>
            </a:lvl5pPr>
            <a:lvl6pPr marL="232072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6pPr>
            <a:lvl7pPr marL="274267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7pPr>
            <a:lvl8pPr marL="316462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8pPr>
            <a:lvl9pPr marL="3586574" indent="-210975" defTabSz="91422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en-US" altLang="en-US" sz="1200"/>
              <a:t>ACDC Copyright 2012</a:t>
            </a:r>
          </a:p>
        </p:txBody>
      </p:sp>
    </p:spTree>
    <p:extLst>
      <p:ext uri="{BB962C8B-B14F-4D97-AF65-F5344CB8AC3E}">
        <p14:creationId xmlns:p14="http://schemas.microsoft.com/office/powerpoint/2010/main" val="2023160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7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67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6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29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7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1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1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3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4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7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0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2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9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89597-67CB-462D-B000-79DE43520FFF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9C9B-41CA-48E7-915C-F9EDDC926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pn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jim@jameshalderman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urt@curtward.net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Teaching Advanced Electronics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Jim Halderman</a:t>
            </a:r>
          </a:p>
          <a:p>
            <a:r>
              <a:rPr lang="en-US" dirty="0"/>
              <a:t>Curt Ward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63" y="197841"/>
            <a:ext cx="2814637" cy="1618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5" y="5343110"/>
            <a:ext cx="3287685" cy="122577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6204C-7AFF-460D-82D0-F6D82FD35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1" y="206266"/>
            <a:ext cx="1068977" cy="1924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731DB0-9324-45DF-9C0F-BB99FB92D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4291056"/>
            <a:ext cx="2362200" cy="23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45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4686-CF70-4759-9E37-CAC1B610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Teaching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19E90-FE79-4CEB-BA3B-F61B1A97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Infrared Camera?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D74B0-1AE2-41C6-8E49-A196B6CF3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95400"/>
            <a:ext cx="3657600" cy="2255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D122F-3007-42C7-A217-8F20ABE88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3747769"/>
            <a:ext cx="2228850" cy="2971800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05CE089-D525-42BB-BFCB-BC9D3E22E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8" y="4136828"/>
            <a:ext cx="3367088" cy="24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3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we are currently teaching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34" y="1600200"/>
            <a:ext cx="6350532" cy="4525963"/>
          </a:xfrm>
        </p:spPr>
      </p:pic>
    </p:spTree>
    <p:extLst>
      <p:ext uri="{BB962C8B-B14F-4D97-AF65-F5344CB8AC3E}">
        <p14:creationId xmlns:p14="http://schemas.microsoft.com/office/powerpoint/2010/main" val="258128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the student needs to understand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7" y="1600200"/>
            <a:ext cx="7136106" cy="4525963"/>
          </a:xfrm>
        </p:spPr>
      </p:pic>
    </p:spTree>
    <p:extLst>
      <p:ext uri="{BB962C8B-B14F-4D97-AF65-F5344CB8AC3E}">
        <p14:creationId xmlns:p14="http://schemas.microsoft.com/office/powerpoint/2010/main" val="878895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Historical Look at Ohms Law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Electromotive Force = </a:t>
            </a:r>
            <a:r>
              <a:rPr lang="en-US" altLang="en-US" i="1" u="sng" dirty="0"/>
              <a:t>Voltage</a:t>
            </a:r>
          </a:p>
          <a:p>
            <a:r>
              <a:rPr lang="en-US" altLang="en-US" dirty="0"/>
              <a:t>Intensity = </a:t>
            </a:r>
            <a:r>
              <a:rPr lang="en-US" altLang="en-US" i="1" u="sng" dirty="0"/>
              <a:t>Amperage</a:t>
            </a:r>
            <a:r>
              <a:rPr lang="en-US" altLang="en-US" dirty="0"/>
              <a:t>  = Current</a:t>
            </a:r>
          </a:p>
          <a:p>
            <a:r>
              <a:rPr lang="en-US" altLang="en-US" dirty="0"/>
              <a:t>Resistance = Resistance = </a:t>
            </a:r>
            <a:r>
              <a:rPr lang="en-US" altLang="en-US" i="1" u="sng" dirty="0"/>
              <a:t>Ohms</a:t>
            </a:r>
          </a:p>
          <a:p>
            <a:pPr>
              <a:buNone/>
            </a:pPr>
            <a:r>
              <a:rPr lang="en-US" altLang="en-US" b="1" dirty="0"/>
              <a:t>Old model was:</a:t>
            </a:r>
          </a:p>
          <a:p>
            <a:pPr>
              <a:buNone/>
            </a:pPr>
            <a:r>
              <a:rPr lang="en-US" altLang="en-US" dirty="0"/>
              <a:t>Volts = water pressure in a hose </a:t>
            </a:r>
          </a:p>
          <a:p>
            <a:pPr>
              <a:buNone/>
            </a:pPr>
            <a:r>
              <a:rPr lang="en-US" altLang="en-US" dirty="0"/>
              <a:t>Current = the flow of the water</a:t>
            </a:r>
          </a:p>
          <a:p>
            <a:pPr>
              <a:buNone/>
            </a:pPr>
            <a:r>
              <a:rPr lang="en-US" altLang="en-US" dirty="0"/>
              <a:t>Resistance = opposes flow of the water</a:t>
            </a:r>
          </a:p>
          <a:p>
            <a:pPr marL="0" indent="0">
              <a:buNone/>
            </a:pPr>
            <a:r>
              <a:rPr lang="en-US" dirty="0"/>
              <a:t>(How does the water get back in the hose? Complete circuit?)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05794"/>
            <a:ext cx="40195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604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Basic Electricity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Can be Confusing!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The old model of water didn’t make it</a:t>
            </a:r>
          </a:p>
          <a:p>
            <a:r>
              <a:rPr lang="en-US" altLang="en-US" dirty="0"/>
              <a:t>90% of techs can’t do a voltage drop test, why?</a:t>
            </a:r>
          </a:p>
          <a:p>
            <a:r>
              <a:rPr lang="en-US" altLang="en-US" dirty="0"/>
              <a:t>DC is often misunderstood at the ground side</a:t>
            </a:r>
          </a:p>
          <a:p>
            <a:r>
              <a:rPr lang="en-US" altLang="en-US" dirty="0"/>
              <a:t>AC is not taught </a:t>
            </a:r>
          </a:p>
          <a:p>
            <a:r>
              <a:rPr lang="en-US" altLang="en-US" dirty="0"/>
              <a:t>We can’t see electricity!!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2" y="1659286"/>
            <a:ext cx="4011516" cy="440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798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Print out a wiring diagram</a:t>
            </a:r>
          </a:p>
        </p:txBody>
      </p:sp>
      <p:sp>
        <p:nvSpPr>
          <p:cNvPr id="655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3886200" cy="4456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Color your power circuits with a light blue highlighter or any color you like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Keep it simple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Draw your own diagram if the print out is too complicated </a:t>
            </a:r>
          </a:p>
        </p:txBody>
      </p:sp>
      <p:sp>
        <p:nvSpPr>
          <p:cNvPr id="6554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38862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Color your ground circuits with a yellow (another color?) highlighter</a:t>
            </a:r>
          </a:p>
          <a:p>
            <a:pPr eaLnBrk="1" hangingPunct="1"/>
            <a:r>
              <a:rPr lang="en-US" altLang="en-US" dirty="0"/>
              <a:t>Some techs are red/green color blind</a:t>
            </a:r>
          </a:p>
        </p:txBody>
      </p:sp>
      <p:sp>
        <p:nvSpPr>
          <p:cNvPr id="65541" name="Date Placeholder 3"/>
          <p:cNvSpPr>
            <a:spLocks noGrp="1"/>
          </p:cNvSpPr>
          <p:nvPr>
            <p:ph type="dt" sz="quarter" idx="10"/>
          </p:nvPr>
        </p:nvSpPr>
        <p:spPr>
          <a:xfrm>
            <a:off x="-28575" y="6400800"/>
            <a:ext cx="3352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54199" y="4151801"/>
            <a:ext cx="1778975" cy="27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559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Special Tools Might Need to be Purchased?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there new tasks?</a:t>
            </a:r>
          </a:p>
          <a:p>
            <a:r>
              <a:rPr lang="en-US" dirty="0"/>
              <a:t>How can we keep from damaging the vehicle?</a:t>
            </a:r>
          </a:p>
          <a:p>
            <a:r>
              <a:rPr lang="en-US" dirty="0"/>
              <a:t>How do we keep the student/technician safe?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076575" cy="255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B9BFF-8F28-4134-BEF4-AA02ECB49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26636"/>
            <a:ext cx="3200400" cy="29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75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High Voltage Orange Cables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Tammy\Desktop\CURT - Msc\Orange Cab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2434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9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Service Disconnect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Typical Toyota (cover removed)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Typical Ford</a:t>
            </a:r>
          </a:p>
        </p:txBody>
      </p:sp>
      <p:pic>
        <p:nvPicPr>
          <p:cNvPr id="6146" name="Picture 2" descr="C:\Users\Tammy\Desktop\CURT - Msc\disconn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555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ammy\Desktop\CURT - Msc\disconnect tw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18" y="2524125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37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“Blue” Cables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Tammy\Desktop\CURT - Msc\Blue Cab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0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Introductions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566862"/>
            <a:ext cx="4038600" cy="4525963"/>
          </a:xfrm>
        </p:spPr>
        <p:txBody>
          <a:bodyPr/>
          <a:lstStyle/>
          <a:p>
            <a:r>
              <a:rPr lang="en-US" dirty="0"/>
              <a:t>Jim Halderman</a:t>
            </a:r>
          </a:p>
          <a:p>
            <a:r>
              <a:rPr lang="en-US" dirty="0"/>
              <a:t>Author and former automotive instructor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Curt Ward</a:t>
            </a:r>
          </a:p>
          <a:p>
            <a:r>
              <a:rPr lang="en-US" dirty="0"/>
              <a:t>Automotive Instructor</a:t>
            </a:r>
          </a:p>
          <a:p>
            <a:r>
              <a:rPr lang="en-US" dirty="0"/>
              <a:t>Joliet Junior College</a:t>
            </a:r>
          </a:p>
          <a:p>
            <a:r>
              <a:rPr lang="en-US" dirty="0"/>
              <a:t>Co-author of Light Vehicle Diesel Engines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14800"/>
            <a:ext cx="2133600" cy="2667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EBDF1-9521-49B1-9BF3-544EBE582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419474"/>
            <a:ext cx="33655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1000 Volt Rated Gloves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52528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High Current Clamp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200/2000A Rating</a:t>
            </a:r>
          </a:p>
          <a:p>
            <a:r>
              <a:rPr lang="en-US" dirty="0"/>
              <a:t>Hybrid and EV Electric Motor Current</a:t>
            </a:r>
          </a:p>
          <a:p>
            <a:r>
              <a:rPr lang="en-US" dirty="0"/>
              <a:t>Relative Compression Testing</a:t>
            </a:r>
          </a:p>
          <a:p>
            <a:r>
              <a:rPr lang="en-US" dirty="0"/>
              <a:t>Starter and Alternator</a:t>
            </a:r>
          </a:p>
          <a:p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3147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19600"/>
            <a:ext cx="4317443" cy="198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711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2C28B-E27D-4931-9BD5-77AA809F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Relative Compression Test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8DF3B0-2DC1-4E43-B84C-6DA63E245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91" y="2545310"/>
            <a:ext cx="4038600" cy="26924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C4A662-6E7C-4E9D-A0C9-90499706B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9" y="2447109"/>
            <a:ext cx="4038600" cy="2808018"/>
          </a:xfrm>
        </p:spPr>
      </p:pic>
    </p:spTree>
    <p:extLst>
      <p:ext uri="{BB962C8B-B14F-4D97-AF65-F5344CB8AC3E}">
        <p14:creationId xmlns:p14="http://schemas.microsoft.com/office/powerpoint/2010/main" val="3612255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2D97-6AE2-4B96-97DA-AE21CFD5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Parasitic Draw Using a Clamp-on Meter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B78C40-B81A-4740-B35F-AE47D7C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05732"/>
            <a:ext cx="6629399" cy="4972049"/>
          </a:xfrm>
        </p:spPr>
      </p:pic>
    </p:spTree>
    <p:extLst>
      <p:ext uri="{BB962C8B-B14F-4D97-AF65-F5344CB8AC3E}">
        <p14:creationId xmlns:p14="http://schemas.microsoft.com/office/powerpoint/2010/main" val="3127551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0D2F-84A7-4777-BAC2-3F4B1C0F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Low Ohms Cannot be Measured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Using a DMM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9DF98-C6DD-4917-998C-207822F14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3D68D-B14B-4559-9B27-29AFB314E3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Even the best meters are not capable of measuring resistance less than one Ohm</a:t>
            </a:r>
          </a:p>
          <a:p>
            <a:r>
              <a:rPr lang="en-US" dirty="0"/>
              <a:t>Check the meter by selecting Ohms</a:t>
            </a:r>
          </a:p>
          <a:p>
            <a:r>
              <a:rPr lang="en-US" dirty="0"/>
              <a:t>Touch the two test leads together.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81D1C-C9ED-4271-B13A-1A43282D7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6EF5E3-B4AD-43FC-8F6A-3355EC4B04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36" y="2522887"/>
            <a:ext cx="3273552" cy="3255264"/>
          </a:xfrm>
        </p:spPr>
      </p:pic>
    </p:spTree>
    <p:extLst>
      <p:ext uri="{BB962C8B-B14F-4D97-AF65-F5344CB8AC3E}">
        <p14:creationId xmlns:p14="http://schemas.microsoft.com/office/powerpoint/2010/main" val="2073993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Milli</a:t>
            </a:r>
            <a:r>
              <a:rPr lang="en-US" dirty="0">
                <a:solidFill>
                  <a:srgbClr val="C00000"/>
                </a:solidFill>
              </a:rPr>
              <a:t>-Ohm Meter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Electric Motor Winding (balance) Testing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03" y="2238456"/>
            <a:ext cx="3700593" cy="32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Tammy\Desktop\Hybrid Battery\thumbnail_IMG_1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9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Meg-Ohm 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Loss of Isolation Testing</a:t>
            </a:r>
          </a:p>
          <a:p>
            <a:endParaRPr lang="en-US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E91F4208-1D8B-41C4-AD87-14A6D30EFB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73" y="1524000"/>
            <a:ext cx="4038600" cy="189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4">
            <a:extLst>
              <a:ext uri="{FF2B5EF4-FFF2-40B4-BE49-F238E27FC236}">
                <a16:creationId xmlns:a16="http://schemas.microsoft.com/office/drawing/2014/main" id="{6E7C137F-1CAF-4E70-A234-B2CBE9FE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86" y="4114800"/>
            <a:ext cx="3959554" cy="23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ammy\Desktop\Hybrid Battery\thumbnail_IMG_28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387872"/>
            <a:ext cx="4232971" cy="31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84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5260-26B2-430B-B66C-39833B7F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DC Loss of Isolation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75C493A-7957-4E23-9015-BB7ACF3AE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49" y="1417638"/>
            <a:ext cx="6359551" cy="4923016"/>
          </a:xfrm>
        </p:spPr>
      </p:pic>
    </p:spTree>
    <p:extLst>
      <p:ext uri="{BB962C8B-B14F-4D97-AF65-F5344CB8AC3E}">
        <p14:creationId xmlns:p14="http://schemas.microsoft.com/office/powerpoint/2010/main" val="1850681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High Speed/ Capacity Scope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D2258A-16B5-4652-8C1B-7CDFD0715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8" y="1601565"/>
            <a:ext cx="6790944" cy="4523232"/>
          </a:xfrm>
        </p:spPr>
      </p:pic>
    </p:spTree>
    <p:extLst>
      <p:ext uri="{BB962C8B-B14F-4D97-AF65-F5344CB8AC3E}">
        <p14:creationId xmlns:p14="http://schemas.microsoft.com/office/powerpoint/2010/main" val="3727219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Upgraded Scan Tool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4860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Topics to be Discussed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we are today</a:t>
            </a:r>
          </a:p>
          <a:p>
            <a:r>
              <a:rPr lang="en-US" dirty="0"/>
              <a:t>Tools</a:t>
            </a:r>
          </a:p>
          <a:p>
            <a:r>
              <a:rPr lang="en-US" dirty="0"/>
              <a:t>High Voltage </a:t>
            </a:r>
          </a:p>
          <a:p>
            <a:r>
              <a:rPr lang="en-US" dirty="0"/>
              <a:t>Advanced Driver Assistance Systems</a:t>
            </a:r>
          </a:p>
          <a:p>
            <a:r>
              <a:rPr lang="en-US" dirty="0"/>
              <a:t>Telematics</a:t>
            </a:r>
          </a:p>
          <a:p>
            <a:r>
              <a:rPr lang="en-US" dirty="0"/>
              <a:t>Autonomous vehicles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441D47-54AE-4E59-9355-F8781DA1B6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91631"/>
            <a:ext cx="4874469" cy="275602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A89E9-7A17-4ABE-8A75-B67D1C0F7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411287"/>
            <a:ext cx="32766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19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J2534 Device – Module Reprogramming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1478153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are we going to higher volts?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With more voltage (strength) you can use less Amps and get the same amount of work done (watts)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Less amps = smaller wires, less weight, less heat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447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 Volt Lithium Battery</a:t>
            </a:r>
          </a:p>
        </p:txBody>
      </p:sp>
      <p:sp>
        <p:nvSpPr>
          <p:cNvPr id="10" name="Down Arrow 9"/>
          <p:cNvSpPr/>
          <p:nvPr/>
        </p:nvSpPr>
        <p:spPr>
          <a:xfrm>
            <a:off x="1905000" y="1817132"/>
            <a:ext cx="381000" cy="19928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1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High Voltage Battery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Prius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9" y="2637602"/>
            <a:ext cx="4035829" cy="3025833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Tesla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98" y="2637602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2975772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7012-DF6C-4511-A67C-D2571F2F5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Tesla </a:t>
            </a:r>
            <a:r>
              <a:rPr lang="en-US">
                <a:solidFill>
                  <a:srgbClr val="C00000"/>
                </a:solidFill>
              </a:rPr>
              <a:t>Super Chargers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C90DD7-FFE3-4C88-B86D-487062E24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0723" y="1971675"/>
            <a:ext cx="5410200" cy="4057650"/>
          </a:xfrm>
        </p:spPr>
      </p:pic>
    </p:spTree>
    <p:extLst>
      <p:ext uri="{BB962C8B-B14F-4D97-AF65-F5344CB8AC3E}">
        <p14:creationId xmlns:p14="http://schemas.microsoft.com/office/powerpoint/2010/main" val="1947293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Making Sure Both Contactors Opened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05852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Improper Test Procedure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3394472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good news: Nobody died!</a:t>
            </a:r>
          </a:p>
          <a:p>
            <a:r>
              <a:rPr lang="en-US" dirty="0"/>
              <a:t>The bad news: The car would not start and a loss of isolation code was set.</a:t>
            </a:r>
          </a:p>
          <a:p>
            <a:r>
              <a:rPr lang="en-US" dirty="0"/>
              <a:t>The expensive news: High voltage cables had to be replaced.</a:t>
            </a:r>
          </a:p>
        </p:txBody>
      </p:sp>
      <p:sp>
        <p:nvSpPr>
          <p:cNvPr id="6" name="Oval 5"/>
          <p:cNvSpPr/>
          <p:nvPr/>
        </p:nvSpPr>
        <p:spPr>
          <a:xfrm>
            <a:off x="1524000" y="3505200"/>
            <a:ext cx="16764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25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Corrosion on the High Voltage Connections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3398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Electric Motors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73321"/>
            <a:ext cx="4038600" cy="297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28514"/>
            <a:ext cx="4038600" cy="30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860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Electric Motors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 Phase </a:t>
            </a:r>
          </a:p>
          <a:p>
            <a:r>
              <a:rPr lang="en-US" dirty="0"/>
              <a:t>Brushless</a:t>
            </a:r>
          </a:p>
          <a:p>
            <a:r>
              <a:rPr lang="en-US" dirty="0"/>
              <a:t>AC</a:t>
            </a:r>
          </a:p>
          <a:p>
            <a:pPr lvl="1"/>
            <a:r>
              <a:rPr lang="en-US" dirty="0"/>
              <a:t>Synchronous</a:t>
            </a:r>
          </a:p>
          <a:p>
            <a:pPr lvl="1"/>
            <a:r>
              <a:rPr lang="en-US" dirty="0"/>
              <a:t>Asynchronous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19296"/>
            <a:ext cx="4038600" cy="288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805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is AC Important?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Because we can lower and raise the voltage with much less heat than DC</a:t>
            </a:r>
          </a:p>
          <a:p>
            <a:r>
              <a:rPr lang="en-US" altLang="en-US" dirty="0"/>
              <a:t>Smaller Wires  </a:t>
            </a:r>
          </a:p>
          <a:p>
            <a:r>
              <a:rPr lang="en-US" altLang="en-US" dirty="0"/>
              <a:t>Constantly changing amplitude</a:t>
            </a:r>
          </a:p>
          <a:p>
            <a:r>
              <a:rPr lang="en-US" altLang="en-US" dirty="0"/>
              <a:t>Periodically changes direction </a:t>
            </a:r>
          </a:p>
          <a:p>
            <a:r>
              <a:rPr lang="en-US" altLang="en-US" dirty="0"/>
              <a:t>Flows in cycles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1901"/>
            <a:ext cx="4038600" cy="246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75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D176-0B7A-498F-AB9F-B0A1717A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ASE Comfort Tasks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2F39F-9627-4E03-A736-C039CC71CF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window, power seats, power locks,  remote start, sun roof, remote keyless entry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5071EA-DFA5-4F5F-B249-E4924973B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26" y="1835361"/>
            <a:ext cx="4272774" cy="4290802"/>
          </a:xfrm>
        </p:spPr>
      </p:pic>
    </p:spTree>
    <p:extLst>
      <p:ext uri="{BB962C8B-B14F-4D97-AF65-F5344CB8AC3E}">
        <p14:creationId xmlns:p14="http://schemas.microsoft.com/office/powerpoint/2010/main" val="3358982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658F-640C-4D9B-BB69-179789A6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 Loss of Isolation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B7E07142-DF06-45BC-BAA0-17D29FB00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6" y="1417638"/>
            <a:ext cx="7573293" cy="5160026"/>
          </a:xfrm>
        </p:spPr>
      </p:pic>
    </p:spTree>
    <p:extLst>
      <p:ext uri="{BB962C8B-B14F-4D97-AF65-F5344CB8AC3E}">
        <p14:creationId xmlns:p14="http://schemas.microsoft.com/office/powerpoint/2010/main" val="4184231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Inverters and Converters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DFFB9A-DFA3-41BE-BC38-AE55DC3EFF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011163-923C-4F06-B7DF-AFAE172CD6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254092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Other High Voltage Components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88" y="1805603"/>
            <a:ext cx="4877223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795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9AE6-E4A6-4507-A992-7A1471D8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ADAS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A8C49B-D5E9-4238-B914-570C72F2E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2" y="1600199"/>
            <a:ext cx="7121997" cy="5334079"/>
          </a:xfrm>
        </p:spPr>
      </p:pic>
    </p:spTree>
    <p:extLst>
      <p:ext uri="{BB962C8B-B14F-4D97-AF65-F5344CB8AC3E}">
        <p14:creationId xmlns:p14="http://schemas.microsoft.com/office/powerpoint/2010/main" val="3599836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2 Levels of ADAS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System Warnings (Base Models)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Visual</a:t>
            </a:r>
          </a:p>
          <a:p>
            <a:r>
              <a:rPr lang="en-US" dirty="0"/>
              <a:t>Audio</a:t>
            </a:r>
          </a:p>
          <a:p>
            <a:r>
              <a:rPr lang="en-US" dirty="0"/>
              <a:t>Haptic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System Intervention (Higher Trim Levels)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Maintains Vehicle Speed</a:t>
            </a:r>
          </a:p>
          <a:p>
            <a:r>
              <a:rPr lang="en-US" sz="2000" dirty="0"/>
              <a:t>Automatically Brakes and Accelerates</a:t>
            </a:r>
          </a:p>
          <a:p>
            <a:r>
              <a:rPr lang="en-US" sz="2000" dirty="0"/>
              <a:t>Gently Turns Vehicle</a:t>
            </a:r>
          </a:p>
          <a:p>
            <a:r>
              <a:rPr lang="en-US" sz="2000" dirty="0"/>
              <a:t>Keeps Vehicle Centered in Lane</a:t>
            </a:r>
          </a:p>
        </p:txBody>
      </p:sp>
      <p:pic>
        <p:nvPicPr>
          <p:cNvPr id="1027" name="Picture 3" descr="F:\Sinclair Automated Workshop-2018\IMG_1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005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Sinclair Automated Workshop-2018\IMG_2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005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52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ADAS Acronym Decoder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ACC: Adaptive Cruise Control</a:t>
            </a:r>
          </a:p>
          <a:p>
            <a:r>
              <a:rPr lang="en-US" sz="1600" dirty="0"/>
              <a:t>DSRC: Dedicated Short Range Communication</a:t>
            </a:r>
          </a:p>
          <a:p>
            <a:r>
              <a:rPr lang="en-US" sz="1600" dirty="0"/>
              <a:t>EPS: Electronic Power Steering</a:t>
            </a:r>
          </a:p>
          <a:p>
            <a:r>
              <a:rPr lang="en-US" sz="1600" dirty="0"/>
              <a:t>ESR: Electronically Scanning Radar</a:t>
            </a:r>
          </a:p>
          <a:p>
            <a:r>
              <a:rPr lang="en-US" sz="1600" dirty="0"/>
              <a:t>HMI: Human Machine Interface</a:t>
            </a:r>
          </a:p>
          <a:p>
            <a:r>
              <a:rPr lang="en-US" sz="1600" dirty="0"/>
              <a:t>HMW: Headway Monitoring and Warning</a:t>
            </a:r>
          </a:p>
          <a:p>
            <a:r>
              <a:rPr lang="en-US" sz="1600" dirty="0"/>
              <a:t>IFV: Intelligent Forward View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LDW: Lane Departure Warning</a:t>
            </a:r>
          </a:p>
          <a:p>
            <a:r>
              <a:rPr lang="en-US" sz="1600" dirty="0"/>
              <a:t>LiDAR: Light Imaging Detection and Ranging</a:t>
            </a:r>
          </a:p>
          <a:p>
            <a:r>
              <a:rPr lang="en-US" sz="1600" dirty="0"/>
              <a:t>LRR: Long Range Radar</a:t>
            </a:r>
          </a:p>
          <a:p>
            <a:r>
              <a:rPr lang="en-US" sz="1600" dirty="0"/>
              <a:t>MRR: Medium Range Radar</a:t>
            </a:r>
          </a:p>
          <a:p>
            <a:r>
              <a:rPr lang="en-US" sz="1600" dirty="0"/>
              <a:t>PCW: Pedestrian Collision Warning</a:t>
            </a:r>
          </a:p>
          <a:p>
            <a:r>
              <a:rPr lang="en-US" sz="1600" dirty="0"/>
              <a:t>Radar: Radio Detection and Ranging</a:t>
            </a:r>
          </a:p>
          <a:p>
            <a:r>
              <a:rPr lang="en-US" sz="1600" dirty="0"/>
              <a:t>SAE: Society of Automotive Engineers</a:t>
            </a:r>
          </a:p>
          <a:p>
            <a:r>
              <a:rPr lang="en-US" sz="1600" dirty="0"/>
              <a:t>SLI: Speed Limit Indication</a:t>
            </a:r>
          </a:p>
          <a:p>
            <a:r>
              <a:rPr lang="en-US" sz="1600" dirty="0"/>
              <a:t>TSR: Traffic Signal Recognition</a:t>
            </a:r>
          </a:p>
          <a:p>
            <a:r>
              <a:rPr lang="en-US" sz="1600" dirty="0"/>
              <a:t>V2I: Vehicle to Infrastructure</a:t>
            </a:r>
          </a:p>
          <a:p>
            <a:r>
              <a:rPr lang="en-US" sz="1600" dirty="0"/>
              <a:t>V2V: Vehicle to Vehicle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7D42C-EEEE-476C-921F-F0B5122DA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" y="4069166"/>
            <a:ext cx="3533775" cy="23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9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2189F-42E6-4D1F-8A96-4FFAB1B0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Radar (Adaptive) Cruise Control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19B61C2-43D7-4BC8-98D4-6B325DD649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68244"/>
            <a:ext cx="3759040" cy="224175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E9D30-77CC-4BE7-B584-76DEC04039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79" y="3941174"/>
            <a:ext cx="5042521" cy="2697162"/>
          </a:xfrm>
        </p:spPr>
      </p:pic>
    </p:spTree>
    <p:extLst>
      <p:ext uri="{BB962C8B-B14F-4D97-AF65-F5344CB8AC3E}">
        <p14:creationId xmlns:p14="http://schemas.microsoft.com/office/powerpoint/2010/main" val="1392173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09CF-D1B1-441D-8C31-14E5F19E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Blind Spot 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C04C7-7DAD-49B1-9FBC-2F08BF646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Very commonly found on most newer vehicles.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001B0A-4AD5-4FB0-8338-616C2CDA05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276600"/>
            <a:ext cx="3467100" cy="19812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5DC7E-35C1-44FE-BA53-6CED3B661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2819400"/>
            <a:ext cx="431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06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230E1-5FB6-4BAE-8766-26BCF07A2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Lane Departure 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BB5D2-AE7D-405D-8278-8D1263BF1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r>
              <a:rPr lang="en-US" dirty="0"/>
              <a:t>Just a warning if too close to lane marking line.</a:t>
            </a:r>
          </a:p>
          <a:p>
            <a:r>
              <a:rPr lang="en-US" dirty="0"/>
              <a:t>center line and the right lane line is often called the </a:t>
            </a:r>
            <a:r>
              <a:rPr lang="en-US" dirty="0">
                <a:solidFill>
                  <a:srgbClr val="C00000"/>
                </a:solidFill>
              </a:rPr>
              <a:t>“fog line”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9A5673-5C0A-4CD6-8813-97BC528B23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082460"/>
            <a:ext cx="5433528" cy="2498725"/>
          </a:xfrm>
        </p:spPr>
      </p:pic>
    </p:spTree>
    <p:extLst>
      <p:ext uri="{BB962C8B-B14F-4D97-AF65-F5344CB8AC3E}">
        <p14:creationId xmlns:p14="http://schemas.microsoft.com/office/powerpoint/2010/main" val="1070858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15C-8C05-4696-B8C6-24F9CCED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Lane Keep Assist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417FA-0DCD-4F3E-925A-780631501D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More than a warning.</a:t>
            </a:r>
          </a:p>
          <a:p>
            <a:r>
              <a:rPr lang="en-US" dirty="0"/>
              <a:t>This system uses the electric power steering (EPS) to steer the  vehicle back into the lane</a:t>
            </a:r>
          </a:p>
          <a:p>
            <a:r>
              <a:rPr lang="en-US" dirty="0"/>
              <a:t>Can be intrusive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C007E2-5572-408F-AB80-E16E268738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6" y="1417638"/>
            <a:ext cx="2933546" cy="177119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308F3-DC14-4AEC-8F20-B5F027498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6" y="3276599"/>
            <a:ext cx="3663434" cy="34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0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F043-1B9A-4BED-A386-EF280BFD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Safety Systems Specified by 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79B75-2C88-418C-B638-13077A8F46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Horn, airbags, seat belt pretensioners, wipers, washers, speed control, heads-up display, park assist, and back-up camera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6D315A-0077-4E22-89D8-04015311E5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6" y="1417638"/>
            <a:ext cx="3859137" cy="208602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74065-F834-4363-88FD-A6246B2FC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84043"/>
            <a:ext cx="4571999" cy="27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73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EE54-8026-4FF4-B23F-49CCBC8C4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Automatic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03102-C495-4939-B621-3EF40FA467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Gives an audible and a visual warning.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32EF5E-EA30-4D83-8287-0FD4694DF1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80478"/>
            <a:ext cx="3053808" cy="171776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1B4C8B-22C4-4543-B2F0-F93686D44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6" y="3355621"/>
            <a:ext cx="4496427" cy="34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19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A466-AC6E-447B-9685-3BCD1A36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Cross Traffic Alert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45870-E844-4A95-9814-086253EC67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Uses short range radar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30213B-D2A1-4C8D-BE54-C75EDA62B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83" y="1194380"/>
            <a:ext cx="4038600" cy="199363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EE572-6831-4491-B4EE-6C511F087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62962"/>
            <a:ext cx="6096000" cy="3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07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B0CB-BAF0-42D5-825F-E294C0B7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Parking Assist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5BE21-97CE-4864-A988-2B0CA9421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A2046C-2B63-4C35-BFF2-5164BF3BF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" y="1600200"/>
            <a:ext cx="3642030" cy="472439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131C4-3D9C-4A83-9769-2E40634CB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1786B18-00C4-4992-9EF3-3623D6A244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18" y="1828800"/>
            <a:ext cx="4270003" cy="4041253"/>
          </a:xfrm>
        </p:spPr>
      </p:pic>
    </p:spTree>
    <p:extLst>
      <p:ext uri="{BB962C8B-B14F-4D97-AF65-F5344CB8AC3E}">
        <p14:creationId xmlns:p14="http://schemas.microsoft.com/office/powerpoint/2010/main" val="2779841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17DB-9580-4C92-96F4-F2C75907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Night Vision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Infrared Camera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5AAFC6-9373-4EB3-B9DF-E6999CA62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75" y="1417638"/>
            <a:ext cx="6689725" cy="5017294"/>
          </a:xfrm>
        </p:spPr>
      </p:pic>
    </p:spTree>
    <p:extLst>
      <p:ext uri="{BB962C8B-B14F-4D97-AF65-F5344CB8AC3E}">
        <p14:creationId xmlns:p14="http://schemas.microsoft.com/office/powerpoint/2010/main" val="4195107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52A8-D998-4A3C-BC75-0E41B0B84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Multiple sensors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FAB8B-1D20-41A2-9653-10C7469FD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3" y="1417638"/>
            <a:ext cx="8264712" cy="4906962"/>
          </a:xfrm>
        </p:spPr>
      </p:pic>
    </p:spTree>
    <p:extLst>
      <p:ext uri="{BB962C8B-B14F-4D97-AF65-F5344CB8AC3E}">
        <p14:creationId xmlns:p14="http://schemas.microsoft.com/office/powerpoint/2010/main" val="1140638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Most Current ADAS Systems Technology</a:t>
            </a:r>
          </a:p>
        </p:txBody>
      </p:sp>
      <p:pic>
        <p:nvPicPr>
          <p:cNvPr id="1026" name="Picture 2" descr="C:\Users\Tammy\Desktop\CURT - Msc\Cam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294707" cy="24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mmy\Desktop\CURT - Msc\Rad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3283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40" y="4267200"/>
            <a:ext cx="5181600" cy="21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818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817F4-43B8-43E2-B52C-3B0E0A61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Haptic Sensor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51C7A-CEBD-4D9A-B2B9-4CA4C6C31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Uses  a vibration in the seat or steering wheel to notify the driver. Uses DC motor with a attached weight that is out-of-balance to create the vibration.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7E2F55-5218-4702-80EC-35A6F9CF459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136434"/>
            <a:ext cx="6126699" cy="3446928"/>
          </a:xfrm>
        </p:spPr>
      </p:pic>
    </p:spTree>
    <p:extLst>
      <p:ext uri="{BB962C8B-B14F-4D97-AF65-F5344CB8AC3E}">
        <p14:creationId xmlns:p14="http://schemas.microsoft.com/office/powerpoint/2010/main" val="36793040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A2A2-487E-43C4-90FC-C8167DCD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Lidar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DCCC4-0DDE-4A7A-A4F8-E2FFCB123A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Also called </a:t>
            </a:r>
            <a:r>
              <a:rPr lang="en-US" dirty="0">
                <a:solidFill>
                  <a:srgbClr val="C00000"/>
                </a:solidFill>
              </a:rPr>
              <a:t>“laser radar</a:t>
            </a:r>
            <a:r>
              <a:rPr lang="en-US" dirty="0"/>
              <a:t>”</a:t>
            </a:r>
          </a:p>
          <a:p>
            <a:r>
              <a:rPr lang="en-US" dirty="0"/>
              <a:t>Uses lasers to “paint” a picture of the surrounding area</a:t>
            </a:r>
          </a:p>
          <a:p>
            <a:r>
              <a:rPr lang="en-US" dirty="0"/>
              <a:t>Use TBD!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A5104A-0ACE-4B3E-A4F7-5EB4546FE5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21106"/>
            <a:ext cx="5587303" cy="3305057"/>
          </a:xfrm>
        </p:spPr>
      </p:pic>
    </p:spTree>
    <p:extLst>
      <p:ext uri="{BB962C8B-B14F-4D97-AF65-F5344CB8AC3E}">
        <p14:creationId xmlns:p14="http://schemas.microsoft.com/office/powerpoint/2010/main" val="1214491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DC4C-5FAC-480D-91B0-1592E0DA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F821B-D964-465D-86BE-A441AA18A7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Backup –Required in all 2018+ vehicle.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F1502B-4965-4917-859C-2AA818F18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0400"/>
            <a:ext cx="4038600" cy="169057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5D910-51F6-4AE9-98D8-D61CF592E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37" y="1813242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276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Cameras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Used to replace the human eye</a:t>
            </a:r>
          </a:p>
          <a:p>
            <a:r>
              <a:rPr lang="en-US" dirty="0"/>
              <a:t>Able to recognize objects better than radar</a:t>
            </a:r>
          </a:p>
          <a:p>
            <a:r>
              <a:rPr lang="en-US" dirty="0"/>
              <a:t>Affected by rain, snow, mud, ice, </a:t>
            </a:r>
          </a:p>
          <a:p>
            <a:r>
              <a:rPr lang="en-US" dirty="0"/>
              <a:t>Can’t see in the dark or when looking directly into the sun</a:t>
            </a:r>
          </a:p>
          <a:p>
            <a:r>
              <a:rPr lang="en-US"/>
              <a:t>Static </a:t>
            </a:r>
            <a:r>
              <a:rPr lang="en-US" dirty="0"/>
              <a:t>and Dynamic </a:t>
            </a:r>
            <a:r>
              <a:rPr lang="en-US"/>
              <a:t>calibration procedures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3487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C5D48-B9C4-447A-B885-0B6F06A9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More Tasks Specified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2C66-9B8A-4D32-9A80-737EECEC9E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Security/anti-theft systems and related circuits (theft deterrent, door locks, remote keyless entry, remote start, and starter/fuel disable)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67EBD9-5C9C-415A-BF16-D27A5AD36D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2438400"/>
            <a:ext cx="4608576" cy="3200400"/>
          </a:xfrm>
        </p:spPr>
      </p:pic>
    </p:spTree>
    <p:extLst>
      <p:ext uri="{BB962C8B-B14F-4D97-AF65-F5344CB8AC3E}">
        <p14:creationId xmlns:p14="http://schemas.microsoft.com/office/powerpoint/2010/main" val="632052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Camera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Very few replaceable components</a:t>
            </a:r>
          </a:p>
          <a:p>
            <a:r>
              <a:rPr lang="en-US" dirty="0"/>
              <a:t>Mounting bracket position is critical</a:t>
            </a:r>
          </a:p>
          <a:p>
            <a:r>
              <a:rPr lang="en-US" dirty="0"/>
              <a:t>Aftermarket replacement windshield glass quality a concern</a:t>
            </a:r>
          </a:p>
          <a:p>
            <a:r>
              <a:rPr lang="en-US" dirty="0"/>
              <a:t>Windshield chip repair may affect operation</a:t>
            </a:r>
          </a:p>
          <a:p>
            <a:r>
              <a:rPr lang="en-US" dirty="0"/>
              <a:t>Special cleaning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84439"/>
            <a:ext cx="4038600" cy="195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566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74CF-02EE-43DE-831A-9F69E844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Radar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075F2-459F-46A2-AA7A-22EA2D8D24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Short range and long range</a:t>
            </a:r>
          </a:p>
          <a:p>
            <a:r>
              <a:rPr lang="en-US" dirty="0"/>
              <a:t>Long range extends to over two football fields ahead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3734BC-01C6-4332-BF8F-F7F952FF47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46138"/>
            <a:ext cx="2857500" cy="20193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5A92E8-8B94-46BF-99B2-4FDB52B46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3581400"/>
            <a:ext cx="6438900" cy="31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66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Radar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25 GHz Ultra Wide Band Radar</a:t>
            </a:r>
          </a:p>
          <a:p>
            <a:r>
              <a:rPr lang="en-US" dirty="0"/>
              <a:t>24 GHz Narrow Band Radar</a:t>
            </a:r>
          </a:p>
          <a:p>
            <a:r>
              <a:rPr lang="en-US" dirty="0"/>
              <a:t>77 GHz Multi Mode Radar</a:t>
            </a:r>
          </a:p>
          <a:p>
            <a:r>
              <a:rPr lang="en-US" dirty="0"/>
              <a:t>Detection Distance dependent on angle</a:t>
            </a:r>
          </a:p>
          <a:p>
            <a:pPr lvl="1"/>
            <a:r>
              <a:rPr lang="en-US" dirty="0"/>
              <a:t>&lt; 100 ft. - angle 30 degrees</a:t>
            </a:r>
          </a:p>
          <a:p>
            <a:pPr lvl="1"/>
            <a:r>
              <a:rPr lang="en-US" dirty="0"/>
              <a:t>100-325 ft. – angle 20 degrees</a:t>
            </a:r>
          </a:p>
          <a:p>
            <a:pPr lvl="1"/>
            <a:r>
              <a:rPr lang="en-US" dirty="0"/>
              <a:t>325-650 ft. – angle 12 degrees</a:t>
            </a: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0140084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E477-9FAE-45CD-B47C-4B2FA552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Case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70DA4-D98B-4B0B-87DA-1136BC502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Message on Dash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4CBAF-022B-4709-AD6A-379A00A1B5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1158"/>
            <a:ext cx="4040188" cy="301872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83602-6F51-4E76-81AB-513C2293B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Sensor behind Grill Emblem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C0524A2-838F-4CCA-80A5-4C95504614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334"/>
            <a:ext cx="4041775" cy="3032369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40F55-A877-4A46-AB90-AAC8F70E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111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C10BB6-F555-4D01-9AC2-FDDA1FF52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Steering Torque Sensor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1D8B269-B0D7-4DA1-8CA2-BD0365933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6691" y="1219200"/>
            <a:ext cx="7152215" cy="5364161"/>
          </a:xfrm>
        </p:spPr>
      </p:pic>
    </p:spTree>
    <p:extLst>
      <p:ext uri="{BB962C8B-B14F-4D97-AF65-F5344CB8AC3E}">
        <p14:creationId xmlns:p14="http://schemas.microsoft.com/office/powerpoint/2010/main" val="15779317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Tech Tip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Rear radar unit communication concern</a:t>
            </a:r>
          </a:p>
          <a:p>
            <a:r>
              <a:rPr lang="en-US" dirty="0"/>
              <a:t>Bumper Cover Cool to Touch on Left Side</a:t>
            </a:r>
          </a:p>
          <a:p>
            <a:r>
              <a:rPr lang="en-US" dirty="0"/>
              <a:t>Bumper Cover Warm to Touch on Right Side</a:t>
            </a:r>
          </a:p>
          <a:p>
            <a:r>
              <a:rPr lang="en-US" dirty="0"/>
              <a:t>Right Side Operating Normally – Left Side Inoperative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Tammy\Desktop\CURT - Msc\Module T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531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Ultrasonic Technology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Ultrasonic sound waves used to detect objects near the vehicle</a:t>
            </a:r>
          </a:p>
          <a:p>
            <a:r>
              <a:rPr lang="en-US" dirty="0"/>
              <a:t>Early vehicles only had rear sensors</a:t>
            </a:r>
          </a:p>
          <a:p>
            <a:r>
              <a:rPr lang="en-US" dirty="0"/>
              <a:t>Current systems can detect both </a:t>
            </a:r>
            <a:r>
              <a:rPr lang="en-US" dirty="0">
                <a:solidFill>
                  <a:srgbClr val="C00000"/>
                </a:solidFill>
              </a:rPr>
              <a:t>forward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reverse</a:t>
            </a:r>
          </a:p>
          <a:p>
            <a:r>
              <a:rPr lang="en-US" dirty="0"/>
              <a:t>System can detect both </a:t>
            </a:r>
            <a:r>
              <a:rPr lang="en-US" dirty="0">
                <a:solidFill>
                  <a:srgbClr val="C00000"/>
                </a:solidFill>
              </a:rPr>
              <a:t>distance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direction</a:t>
            </a:r>
            <a:r>
              <a:rPr lang="en-US" dirty="0"/>
              <a:t> of the object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3097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Module Electrical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Does it have power?</a:t>
            </a:r>
          </a:p>
          <a:p>
            <a:r>
              <a:rPr lang="en-US" dirty="0"/>
              <a:t>Does it have ground?</a:t>
            </a:r>
          </a:p>
          <a:p>
            <a:r>
              <a:rPr lang="en-US" dirty="0"/>
              <a:t>Is communication present?</a:t>
            </a:r>
          </a:p>
          <a:p>
            <a:r>
              <a:rPr lang="en-US" dirty="0"/>
              <a:t>Replace Module and</a:t>
            </a:r>
          </a:p>
          <a:p>
            <a:r>
              <a:rPr lang="en-US" dirty="0"/>
              <a:t>Program Module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20375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1DF7-3DF6-4120-99C8-1F614B23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Ultrasonic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D8A1-89E4-4158-80D0-D49F4910B7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Short range</a:t>
            </a:r>
          </a:p>
          <a:p>
            <a:r>
              <a:rPr lang="en-US" dirty="0"/>
              <a:t>Used for parking assist systems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D57C69-3EFE-4DF7-91CE-F342E7DA8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78290"/>
            <a:ext cx="5486400" cy="4005072"/>
          </a:xfrm>
        </p:spPr>
      </p:pic>
    </p:spTree>
    <p:extLst>
      <p:ext uri="{BB962C8B-B14F-4D97-AF65-F5344CB8AC3E}">
        <p14:creationId xmlns:p14="http://schemas.microsoft.com/office/powerpoint/2010/main" val="15664054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Ultrasonic Sensor Diagnosis using Pico Scope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4742597" cy="248124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00400"/>
            <a:ext cx="3411008" cy="2558256"/>
          </a:xfrm>
        </p:spPr>
      </p:pic>
    </p:spTree>
    <p:extLst>
      <p:ext uri="{BB962C8B-B14F-4D97-AF65-F5344CB8AC3E}">
        <p14:creationId xmlns:p14="http://schemas.microsoft.com/office/powerpoint/2010/main" val="15720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ASE High Voltage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Identify safety precautions for high voltage systems on electric, hybrid, hybrid-electric, and diesel vehicles.</a:t>
            </a:r>
          </a:p>
          <a:p>
            <a:r>
              <a:rPr lang="en-US" dirty="0"/>
              <a:t>Identify hybrid vehicle auxiliary (12v) battery service, repair, and test procedures.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558274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Sensor (Camera and Radar)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Tammy\Desktop\CURT - Msc\Camera Calib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ammy\Desktop\CURT - Msc\Radar Calib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9065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mmy\Desktop\CURT - Msc\Scan To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71" y="34290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18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Static Calibration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measurements on flat surfaces to place targets</a:t>
            </a:r>
          </a:p>
          <a:p>
            <a:r>
              <a:rPr lang="en-US" dirty="0"/>
              <a:t>Scan tool procedures to aim radar and cameras</a:t>
            </a:r>
          </a:p>
          <a:p>
            <a:r>
              <a:rPr lang="en-US" dirty="0"/>
              <a:t>Some systems static calibration only</a:t>
            </a:r>
          </a:p>
          <a:p>
            <a:r>
              <a:rPr lang="en-US" dirty="0"/>
              <a:t>Most systems require static and dynamic calibration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50265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733265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Dynamic Calibration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System in calibration mode using scan tool</a:t>
            </a:r>
          </a:p>
          <a:p>
            <a:r>
              <a:rPr lang="en-US" dirty="0"/>
              <a:t>Radar and/or Cameras</a:t>
            </a:r>
          </a:p>
          <a:p>
            <a:r>
              <a:rPr lang="en-US" dirty="0"/>
              <a:t>Specific types of driving </a:t>
            </a:r>
          </a:p>
          <a:p>
            <a:pPr lvl="1"/>
            <a:r>
              <a:rPr lang="en-US" dirty="0"/>
              <a:t>Minimum speed</a:t>
            </a:r>
          </a:p>
          <a:p>
            <a:pPr lvl="1"/>
            <a:r>
              <a:rPr lang="en-US" dirty="0"/>
              <a:t>Specific items along route</a:t>
            </a:r>
          </a:p>
          <a:p>
            <a:pPr lvl="1"/>
            <a:r>
              <a:rPr lang="en-US" dirty="0"/>
              <a:t>Drive time depends on accuracy of static calibration</a:t>
            </a:r>
          </a:p>
          <a:p>
            <a:pPr lvl="1"/>
            <a:r>
              <a:rPr lang="en-US" dirty="0"/>
              <a:t>May be difficult to complete in urban areas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39050"/>
            <a:ext cx="4038600" cy="2648262"/>
          </a:xfrm>
        </p:spPr>
      </p:pic>
    </p:spTree>
    <p:extLst>
      <p:ext uri="{BB962C8B-B14F-4D97-AF65-F5344CB8AC3E}">
        <p14:creationId xmlns:p14="http://schemas.microsoft.com/office/powerpoint/2010/main" val="37295902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Network Communication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Bus</a:t>
            </a:r>
          </a:p>
          <a:p>
            <a:r>
              <a:rPr lang="en-US" dirty="0"/>
              <a:t>Flex Ray</a:t>
            </a:r>
          </a:p>
          <a:p>
            <a:pPr lvl="1"/>
            <a:r>
              <a:rPr lang="en-US" dirty="0"/>
              <a:t>Increased fault tolerance for safety systems</a:t>
            </a:r>
          </a:p>
          <a:p>
            <a:pPr lvl="1"/>
            <a:r>
              <a:rPr lang="en-US"/>
              <a:t>More bandwidth</a:t>
            </a:r>
            <a:endParaRPr lang="en-US" dirty="0"/>
          </a:p>
          <a:p>
            <a:pPr lvl="1"/>
            <a:r>
              <a:rPr lang="en-US" dirty="0"/>
              <a:t>10 megabits per second per channel</a:t>
            </a:r>
          </a:p>
          <a:p>
            <a:r>
              <a:rPr lang="en-US" dirty="0"/>
              <a:t>Isolated Networks for Cyber Security</a:t>
            </a:r>
          </a:p>
          <a:p>
            <a:pPr lvl="1"/>
            <a:r>
              <a:rPr lang="en-US" dirty="0"/>
              <a:t>Firewall against malicious software and commands</a:t>
            </a:r>
          </a:p>
          <a:p>
            <a:r>
              <a:rPr lang="en-US" dirty="0"/>
              <a:t>Ethernet for Infotainment </a:t>
            </a:r>
          </a:p>
        </p:txBody>
      </p:sp>
    </p:spTree>
    <p:extLst>
      <p:ext uri="{BB962C8B-B14F-4D97-AF65-F5344CB8AC3E}">
        <p14:creationId xmlns:p14="http://schemas.microsoft.com/office/powerpoint/2010/main" val="18904417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Vehicle-to-Vehicle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300 M (980 ft.) Range</a:t>
            </a:r>
          </a:p>
          <a:p>
            <a:pPr lvl="1"/>
            <a:r>
              <a:rPr lang="en-US" sz="2400" dirty="0"/>
              <a:t>5.9 GHz frequency and 75 MHz bandwidth to transmit</a:t>
            </a:r>
          </a:p>
          <a:p>
            <a:pPr lvl="1"/>
            <a:r>
              <a:rPr lang="en-US" sz="2400" dirty="0"/>
              <a:t>Alerts: Hard Braking, Disabled Vehicles, Slippery Roads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B1850-CD45-4B06-B179-EC7F7BA1F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" y="3429000"/>
            <a:ext cx="85248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174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3E2E-60AB-4212-8B83-05EFA70A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Vehicle-to-Infrastructure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F3E70-2ECE-4F45-B2F4-3149BF7AED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V2X</a:t>
            </a:r>
          </a:p>
          <a:p>
            <a:r>
              <a:rPr lang="en-US" dirty="0"/>
              <a:t>Can include 5G and used before cell phone use.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A748CC-7F78-4822-8189-7DA8A59DAB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3631560"/>
            <a:ext cx="4038600" cy="269022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C257D-8EDF-467F-9911-5770B531D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4" y="2205688"/>
            <a:ext cx="4244340" cy="27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013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6D5F6-DB05-4BEC-BA01-1F890D424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Putting it all Together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0EFA51-7BDA-4D0E-BEBA-176F3CD34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6" y="1676400"/>
            <a:ext cx="8334304" cy="4692282"/>
          </a:xfrm>
        </p:spPr>
      </p:pic>
    </p:spTree>
    <p:extLst>
      <p:ext uri="{BB962C8B-B14F-4D97-AF65-F5344CB8AC3E}">
        <p14:creationId xmlns:p14="http://schemas.microsoft.com/office/powerpoint/2010/main" val="29488287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Telematics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982322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Telematics Companies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5" y="1209277"/>
            <a:ext cx="2451230" cy="16105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447800"/>
            <a:ext cx="1627552" cy="56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62" y="1143000"/>
            <a:ext cx="1438275" cy="1438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3" y="3042302"/>
            <a:ext cx="3962400" cy="1522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998585"/>
            <a:ext cx="3627921" cy="1496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36" y="4605546"/>
            <a:ext cx="4733925" cy="2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491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Dongle Issues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Data Corruption</a:t>
            </a:r>
          </a:p>
          <a:p>
            <a:r>
              <a:rPr lang="en-US" dirty="0"/>
              <a:t>Security Issues</a:t>
            </a:r>
          </a:p>
          <a:p>
            <a:pPr lvl="1"/>
            <a:r>
              <a:rPr lang="en-US" dirty="0"/>
              <a:t>Hackers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37377"/>
            <a:ext cx="4038600" cy="22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37048-E0A7-4999-B103-5B356EAC7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2" y="3227957"/>
            <a:ext cx="3275896" cy="33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89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4CE2-0D80-4B50-B0E0-B0687BBE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Teaching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2348E-96E7-4F9B-B020-C99D0D8A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light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DMM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E2F231A-2C0A-4DF0-90E6-F319649C62B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65226"/>
            <a:ext cx="2644774" cy="264477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425608-BE2C-4334-815F-218F51865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62" y="3276600"/>
            <a:ext cx="3170238" cy="317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480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Six Levels of Automation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80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7" y="1219199"/>
            <a:ext cx="7828223" cy="5250521"/>
          </a:xfrm>
        </p:spPr>
      </p:pic>
      <p:sp>
        <p:nvSpPr>
          <p:cNvPr id="3" name="Oval 2"/>
          <p:cNvSpPr/>
          <p:nvPr/>
        </p:nvSpPr>
        <p:spPr>
          <a:xfrm>
            <a:off x="457200" y="2895600"/>
            <a:ext cx="2819400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264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is the Future?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major change to the automotive industry will be what is being referred to as:</a:t>
            </a:r>
          </a:p>
          <a:p>
            <a:pPr marL="0" indent="0">
              <a:buNone/>
            </a:pPr>
            <a:r>
              <a:rPr lang="en-US" b="1">
                <a:solidFill>
                  <a:srgbClr val="C00000"/>
                </a:solidFill>
              </a:rPr>
              <a:t>	ACES</a:t>
            </a:r>
            <a:r>
              <a:rPr lang="en-US"/>
              <a:t> </a:t>
            </a:r>
            <a:r>
              <a:rPr lang="en-US" dirty="0"/>
              <a:t>Vehicles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utonomous </a:t>
            </a:r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dirty="0">
                <a:solidFill>
                  <a:srgbClr val="C00000"/>
                </a:solidFill>
              </a:rPr>
              <a:t>onnected 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US" dirty="0">
                <a:solidFill>
                  <a:srgbClr val="C00000"/>
                </a:solidFill>
              </a:rPr>
              <a:t>lectrified</a:t>
            </a:r>
            <a:r>
              <a:rPr lang="en-US" b="1" dirty="0">
                <a:solidFill>
                  <a:srgbClr val="C00000"/>
                </a:solidFill>
              </a:rPr>
              <a:t> S</a:t>
            </a:r>
            <a:r>
              <a:rPr lang="en-US" dirty="0">
                <a:solidFill>
                  <a:srgbClr val="C00000"/>
                </a:solidFill>
              </a:rPr>
              <a:t>hared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90800"/>
            <a:ext cx="4683958" cy="3124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326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F174-4D3C-42C1-B32D-9A57D05D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Peek Preview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2700" dirty="0">
                <a:solidFill>
                  <a:srgbClr val="C00000"/>
                </a:solidFill>
              </a:rPr>
              <a:t>6</a:t>
            </a:r>
            <a:r>
              <a:rPr lang="en-US" sz="2700" baseline="30000" dirty="0">
                <a:solidFill>
                  <a:srgbClr val="C00000"/>
                </a:solidFill>
              </a:rPr>
              <a:t>th</a:t>
            </a:r>
            <a:r>
              <a:rPr lang="en-US" sz="2700" dirty="0">
                <a:solidFill>
                  <a:srgbClr val="C00000"/>
                </a:solidFill>
              </a:rPr>
              <a:t> edition coming out in early January,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5881F0-0C38-4713-AA08-1D3CD06C1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87980"/>
            <a:ext cx="4118720" cy="5435186"/>
          </a:xfrm>
        </p:spPr>
      </p:pic>
    </p:spTree>
    <p:extLst>
      <p:ext uri="{BB962C8B-B14F-4D97-AF65-F5344CB8AC3E}">
        <p14:creationId xmlns:p14="http://schemas.microsoft.com/office/powerpoint/2010/main" val="41452408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ASE Tasks are changing</a:t>
            </a:r>
          </a:p>
          <a:p>
            <a:r>
              <a:rPr lang="en-US" dirty="0"/>
              <a:t>Plan Budgets to include new technology</a:t>
            </a:r>
          </a:p>
          <a:p>
            <a:r>
              <a:rPr lang="en-US" dirty="0"/>
              <a:t>Stay Safe – High Voltage is here to stay</a:t>
            </a:r>
          </a:p>
          <a:p>
            <a:r>
              <a:rPr lang="en-US" dirty="0"/>
              <a:t>ADAS systems are widely available for class now</a:t>
            </a:r>
          </a:p>
          <a:p>
            <a:r>
              <a:rPr lang="en-US" dirty="0"/>
              <a:t>Try to experience </a:t>
            </a:r>
            <a:r>
              <a:rPr lang="en-US" dirty="0">
                <a:solidFill>
                  <a:srgbClr val="C00000"/>
                </a:solidFill>
              </a:rPr>
              <a:t>level 2-3 </a:t>
            </a:r>
            <a:r>
              <a:rPr lang="en-US" dirty="0"/>
              <a:t>autonomous vehicles if possible. (It is really awesome!)</a:t>
            </a:r>
          </a:p>
          <a:p>
            <a:r>
              <a:rPr lang="en-US" dirty="0"/>
              <a:t>Until that time: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	“Keep your hands on the wheel and your eyes 	on the road”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464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Contact Information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Jim Halderman- </a:t>
            </a:r>
            <a:r>
              <a:rPr lang="en-US" altLang="en-US" dirty="0">
                <a:hlinkClick r:id="rId3"/>
              </a:rPr>
              <a:t>jim@jameshalderman.com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Curt Ward- </a:t>
            </a:r>
            <a:r>
              <a:rPr lang="en-US" altLang="en-US" dirty="0">
                <a:hlinkClick r:id="rId4"/>
              </a:rPr>
              <a:t>curt@curtward.net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328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May You Enjoy Safe Travels</a:t>
            </a:r>
          </a:p>
        </p:txBody>
      </p:sp>
      <p:sp>
        <p:nvSpPr>
          <p:cNvPr id="14643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3600" dirty="0"/>
              <a:t>We hope to see you at a conference in the future</a:t>
            </a:r>
          </a:p>
          <a:p>
            <a:r>
              <a:rPr lang="en-US" altLang="en-US" sz="3600" dirty="0"/>
              <a:t>Thanks for attending</a:t>
            </a:r>
          </a:p>
          <a:p>
            <a:r>
              <a:rPr lang="en-US" altLang="en-US" sz="3600" dirty="0"/>
              <a:t>Don’t forget to thank our hosts</a:t>
            </a:r>
          </a:p>
        </p:txBody>
      </p:sp>
      <p:pic>
        <p:nvPicPr>
          <p:cNvPr id="146436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17775"/>
            <a:ext cx="4038600" cy="2690813"/>
          </a:xfrm>
        </p:spPr>
      </p:pic>
    </p:spTree>
    <p:extLst>
      <p:ext uri="{BB962C8B-B14F-4D97-AF65-F5344CB8AC3E}">
        <p14:creationId xmlns:p14="http://schemas.microsoft.com/office/powerpoint/2010/main" val="300435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DMM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Voltage Drop</a:t>
            </a:r>
          </a:p>
          <a:p>
            <a:r>
              <a:rPr lang="en-US" dirty="0"/>
              <a:t>Resistance – Only uses when spec is above 1 ohm</a:t>
            </a:r>
          </a:p>
          <a:p>
            <a:r>
              <a:rPr lang="en-US" dirty="0"/>
              <a:t>Current – within limitations of the meter</a:t>
            </a: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2792" y="1805781"/>
            <a:ext cx="2589415" cy="4114800"/>
          </a:xfrm>
        </p:spPr>
      </p:pic>
    </p:spTree>
    <p:extLst>
      <p:ext uri="{BB962C8B-B14F-4D97-AF65-F5344CB8AC3E}">
        <p14:creationId xmlns:p14="http://schemas.microsoft.com/office/powerpoint/2010/main" val="2128798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1510</Words>
  <Application>Microsoft Office PowerPoint</Application>
  <PresentationFormat>On-screen Show (4:3)</PresentationFormat>
  <Paragraphs>306</Paragraphs>
  <Slides>85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Tahoma</vt:lpstr>
      <vt:lpstr>Office Theme</vt:lpstr>
      <vt:lpstr>Teaching Advanced Electronics</vt:lpstr>
      <vt:lpstr>Introductions</vt:lpstr>
      <vt:lpstr>Topics to be Discussed</vt:lpstr>
      <vt:lpstr>ASE Comfort Tasks Today</vt:lpstr>
      <vt:lpstr>Safety Systems Specified by ASE</vt:lpstr>
      <vt:lpstr>More Tasks Specified Today</vt:lpstr>
      <vt:lpstr>ASE High Voltage Tasks</vt:lpstr>
      <vt:lpstr>Teaching Today</vt:lpstr>
      <vt:lpstr>DMM</vt:lpstr>
      <vt:lpstr>Teaching Today?</vt:lpstr>
      <vt:lpstr>What we are currently teaching</vt:lpstr>
      <vt:lpstr>What the student needs to understand </vt:lpstr>
      <vt:lpstr>Historical Look at Ohms Law</vt:lpstr>
      <vt:lpstr>Basic Electricity  Can be Confusing!</vt:lpstr>
      <vt:lpstr>Print out a wiring diagram</vt:lpstr>
      <vt:lpstr>What Special Tools Might Need to be Purchased?</vt:lpstr>
      <vt:lpstr>High Voltage Orange Cables</vt:lpstr>
      <vt:lpstr>Service Disconnect</vt:lpstr>
      <vt:lpstr>“Blue” Cables</vt:lpstr>
      <vt:lpstr>1000 Volt Rated Gloves</vt:lpstr>
      <vt:lpstr>High Current Clamp</vt:lpstr>
      <vt:lpstr>Relative Compression Test</vt:lpstr>
      <vt:lpstr>Parasitic Draw Using a Clamp-on Meter </vt:lpstr>
      <vt:lpstr>Low Ohms Cannot be Measured  Using a DMM</vt:lpstr>
      <vt:lpstr>Milli-Ohm Meter</vt:lpstr>
      <vt:lpstr>Meg-Ohm Meter</vt:lpstr>
      <vt:lpstr>DC Loss of Isolation</vt:lpstr>
      <vt:lpstr>High Speed/ Capacity Scope</vt:lpstr>
      <vt:lpstr>Upgraded Scan Tool</vt:lpstr>
      <vt:lpstr>J2534 Device – Module Reprogramming</vt:lpstr>
      <vt:lpstr>Why are we going to higher volts?</vt:lpstr>
      <vt:lpstr>High Voltage Battery</vt:lpstr>
      <vt:lpstr>Tesla Super Chargers</vt:lpstr>
      <vt:lpstr>Making Sure Both Contactors Opened</vt:lpstr>
      <vt:lpstr>Improper Test Procedure</vt:lpstr>
      <vt:lpstr>Corrosion on the High Voltage Connections</vt:lpstr>
      <vt:lpstr>Electric Motors</vt:lpstr>
      <vt:lpstr>Electric Motors</vt:lpstr>
      <vt:lpstr>Why is AC Important?</vt:lpstr>
      <vt:lpstr>AC Loss of Isolation</vt:lpstr>
      <vt:lpstr>Inverters and Converters</vt:lpstr>
      <vt:lpstr>Other High Voltage Components</vt:lpstr>
      <vt:lpstr>ADAS</vt:lpstr>
      <vt:lpstr>2 Levels of ADAS</vt:lpstr>
      <vt:lpstr>ADAS Acronym Decoder</vt:lpstr>
      <vt:lpstr>Radar (Adaptive) Cruise Control</vt:lpstr>
      <vt:lpstr>Blind Spot Warning</vt:lpstr>
      <vt:lpstr>Lane Departure Warning</vt:lpstr>
      <vt:lpstr>Lane Keep Assist</vt:lpstr>
      <vt:lpstr>Automatic Braking</vt:lpstr>
      <vt:lpstr>Cross Traffic Alert</vt:lpstr>
      <vt:lpstr>Parking Assist Systems</vt:lpstr>
      <vt:lpstr>Night Vision Infrared Camera</vt:lpstr>
      <vt:lpstr>Multiple sensors</vt:lpstr>
      <vt:lpstr>Most Current ADAS Systems Technology</vt:lpstr>
      <vt:lpstr>Haptic Sensor </vt:lpstr>
      <vt:lpstr>Lidar Sensor</vt:lpstr>
      <vt:lpstr>Cameras</vt:lpstr>
      <vt:lpstr>Cameras</vt:lpstr>
      <vt:lpstr>Camera Service</vt:lpstr>
      <vt:lpstr>Radar</vt:lpstr>
      <vt:lpstr>Radar</vt:lpstr>
      <vt:lpstr>Case Study</vt:lpstr>
      <vt:lpstr>Steering Torque Sensor</vt:lpstr>
      <vt:lpstr>Tech Tip</vt:lpstr>
      <vt:lpstr>Ultrasonic Technology</vt:lpstr>
      <vt:lpstr>Module Electrical Diagnosis</vt:lpstr>
      <vt:lpstr>Ultrasonic Sensors</vt:lpstr>
      <vt:lpstr>Ultrasonic Sensor Diagnosis using Pico Scope</vt:lpstr>
      <vt:lpstr>Sensor (Camera and Radar) Calibration</vt:lpstr>
      <vt:lpstr>Static Calibration</vt:lpstr>
      <vt:lpstr>Dynamic Calibration</vt:lpstr>
      <vt:lpstr>Network Communication</vt:lpstr>
      <vt:lpstr>Vehicle-to-Vehicle Communication</vt:lpstr>
      <vt:lpstr>Vehicle-to-Infrastructure </vt:lpstr>
      <vt:lpstr>Putting it all Together</vt:lpstr>
      <vt:lpstr>Telematics</vt:lpstr>
      <vt:lpstr>Telematics Companies</vt:lpstr>
      <vt:lpstr>Dongle Issues</vt:lpstr>
      <vt:lpstr>Six Levels of Automation</vt:lpstr>
      <vt:lpstr>What is the Future?</vt:lpstr>
      <vt:lpstr>Peek Preview  6th edition coming out in early January, 2019</vt:lpstr>
      <vt:lpstr>Summary</vt:lpstr>
      <vt:lpstr>Contact Information</vt:lpstr>
      <vt:lpstr>May You Enjoy Safe Travels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Electrical Today  and Tomorrow</dc:title>
  <dc:creator>Curt &amp; Tammy</dc:creator>
  <cp:lastModifiedBy>James Halderman</cp:lastModifiedBy>
  <cp:revision>112</cp:revision>
  <dcterms:created xsi:type="dcterms:W3CDTF">2018-08-28T20:11:35Z</dcterms:created>
  <dcterms:modified xsi:type="dcterms:W3CDTF">2018-10-09T20:12:32Z</dcterms:modified>
</cp:coreProperties>
</file>