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sldIdLst>
    <p:sldId id="256" r:id="rId2"/>
    <p:sldId id="297" r:id="rId3"/>
    <p:sldId id="298" r:id="rId4"/>
    <p:sldId id="257" r:id="rId5"/>
    <p:sldId id="258" r:id="rId6"/>
    <p:sldId id="263" r:id="rId7"/>
    <p:sldId id="261" r:id="rId8"/>
    <p:sldId id="286" r:id="rId9"/>
    <p:sldId id="259" r:id="rId10"/>
    <p:sldId id="265" r:id="rId11"/>
    <p:sldId id="296" r:id="rId12"/>
    <p:sldId id="299" r:id="rId13"/>
    <p:sldId id="266" r:id="rId14"/>
    <p:sldId id="304" r:id="rId15"/>
    <p:sldId id="302" r:id="rId16"/>
    <p:sldId id="303" r:id="rId17"/>
    <p:sldId id="268" r:id="rId18"/>
    <p:sldId id="287" r:id="rId19"/>
    <p:sldId id="294" r:id="rId20"/>
    <p:sldId id="264" r:id="rId21"/>
    <p:sldId id="260" r:id="rId22"/>
    <p:sldId id="262" r:id="rId23"/>
    <p:sldId id="271" r:id="rId24"/>
    <p:sldId id="275" r:id="rId25"/>
    <p:sldId id="272" r:id="rId26"/>
    <p:sldId id="283" r:id="rId27"/>
    <p:sldId id="269" r:id="rId28"/>
    <p:sldId id="292" r:id="rId29"/>
    <p:sldId id="293" r:id="rId30"/>
    <p:sldId id="270" r:id="rId31"/>
    <p:sldId id="290" r:id="rId32"/>
    <p:sldId id="289" r:id="rId33"/>
    <p:sldId id="295" r:id="rId34"/>
    <p:sldId id="276" r:id="rId35"/>
    <p:sldId id="284" r:id="rId36"/>
    <p:sldId id="280" r:id="rId37"/>
    <p:sldId id="281" r:id="rId38"/>
    <p:sldId id="282" r:id="rId39"/>
    <p:sldId id="301" r:id="rId40"/>
    <p:sldId id="285" r:id="rId41"/>
    <p:sldId id="277" r:id="rId42"/>
    <p:sldId id="279" r:id="rId43"/>
    <p:sldId id="300" r:id="rId44"/>
    <p:sldId id="291"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438" autoAdjust="0"/>
    <p:restoredTop sz="94660"/>
  </p:normalViewPr>
  <p:slideViewPr>
    <p:cSldViewPr>
      <p:cViewPr>
        <p:scale>
          <a:sx n="60" d="100"/>
          <a:sy n="60" d="100"/>
        </p:scale>
        <p:origin x="-1110" y="-71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20B9F5-DFE5-4157-B9FC-ED915A29227F}" type="datetimeFigureOut">
              <a:rPr lang="en-US" smtClean="0"/>
              <a:pPr/>
              <a:t>9/25/2014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66D497-F59F-42A3-8420-ADBEE42E039A}" type="slidenum">
              <a:rPr lang="en-US" smtClean="0"/>
              <a:pPr/>
              <a:t>‹#›</a:t>
            </a:fld>
            <a:endParaRPr lang="en-US"/>
          </a:p>
        </p:txBody>
      </p:sp>
    </p:spTree>
    <p:extLst>
      <p:ext uri="{BB962C8B-B14F-4D97-AF65-F5344CB8AC3E}">
        <p14:creationId xmlns:p14="http://schemas.microsoft.com/office/powerpoint/2010/main" val="24911230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E6F24C4E-BE1D-4BB2-A826-FC1A8FDA719E}" type="datetime1">
              <a:rPr lang="en-US" smtClean="0"/>
              <a:t>9/25/2014</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r>
              <a:rPr lang="en-US" smtClean="0"/>
              <a:t>Tom Birch, Jim Halderman</a:t>
            </a:r>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54BEF6C4-506A-449F-8C4D-93035322B05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3E4716D-6B95-4929-B5E4-E4D175966F88}" type="datetime1">
              <a:rPr lang="en-US" smtClean="0"/>
              <a:t>9/25/2014</a:t>
            </a:fld>
            <a:endParaRPr lang="en-US"/>
          </a:p>
        </p:txBody>
      </p:sp>
      <p:sp>
        <p:nvSpPr>
          <p:cNvPr id="5" name="Footer Placeholder 4"/>
          <p:cNvSpPr>
            <a:spLocks noGrp="1"/>
          </p:cNvSpPr>
          <p:nvPr>
            <p:ph type="ftr" sz="quarter" idx="11"/>
          </p:nvPr>
        </p:nvSpPr>
        <p:spPr/>
        <p:txBody>
          <a:bodyPr/>
          <a:lstStyle>
            <a:extLst/>
          </a:lstStyle>
          <a:p>
            <a:r>
              <a:rPr lang="en-US" smtClean="0"/>
              <a:t>Tom Birch, Jim Halderman</a:t>
            </a:r>
            <a:endParaRPr lang="en-US"/>
          </a:p>
        </p:txBody>
      </p:sp>
      <p:sp>
        <p:nvSpPr>
          <p:cNvPr id="6" name="Slide Number Placeholder 5"/>
          <p:cNvSpPr>
            <a:spLocks noGrp="1"/>
          </p:cNvSpPr>
          <p:nvPr>
            <p:ph type="sldNum" sz="quarter" idx="12"/>
          </p:nvPr>
        </p:nvSpPr>
        <p:spPr/>
        <p:txBody>
          <a:bodyPr/>
          <a:lstStyle>
            <a:extLst/>
          </a:lstStyle>
          <a:p>
            <a:fld id="{54BEF6C4-506A-449F-8C4D-93035322B05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30DBA53-1712-4F60-B978-6E6EF98D8A2B}" type="datetime1">
              <a:rPr lang="en-US" smtClean="0"/>
              <a:t>9/25/2014</a:t>
            </a:fld>
            <a:endParaRPr lang="en-US"/>
          </a:p>
        </p:txBody>
      </p:sp>
      <p:sp>
        <p:nvSpPr>
          <p:cNvPr id="5" name="Footer Placeholder 4"/>
          <p:cNvSpPr>
            <a:spLocks noGrp="1"/>
          </p:cNvSpPr>
          <p:nvPr>
            <p:ph type="ftr" sz="quarter" idx="11"/>
          </p:nvPr>
        </p:nvSpPr>
        <p:spPr/>
        <p:txBody>
          <a:bodyPr/>
          <a:lstStyle>
            <a:extLst/>
          </a:lstStyle>
          <a:p>
            <a:r>
              <a:rPr lang="en-US" smtClean="0"/>
              <a:t>Tom Birch, Jim Halderman</a:t>
            </a:r>
            <a:endParaRPr lang="en-US"/>
          </a:p>
        </p:txBody>
      </p:sp>
      <p:sp>
        <p:nvSpPr>
          <p:cNvPr id="6" name="Slide Number Placeholder 5"/>
          <p:cNvSpPr>
            <a:spLocks noGrp="1"/>
          </p:cNvSpPr>
          <p:nvPr>
            <p:ph type="sldNum" sz="quarter" idx="12"/>
          </p:nvPr>
        </p:nvSpPr>
        <p:spPr/>
        <p:txBody>
          <a:bodyPr/>
          <a:lstStyle>
            <a:extLst/>
          </a:lstStyle>
          <a:p>
            <a:fld id="{54BEF6C4-506A-449F-8C4D-93035322B05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4378675C-F357-4A94-AD7A-E73A62F2F154}" type="datetime1">
              <a:rPr lang="en-US" smtClean="0"/>
              <a:t>9/25/2014</a:t>
            </a:fld>
            <a:endParaRPr lang="en-US"/>
          </a:p>
        </p:txBody>
      </p:sp>
      <p:sp>
        <p:nvSpPr>
          <p:cNvPr id="5" name="Footer Placeholder 4"/>
          <p:cNvSpPr>
            <a:spLocks noGrp="1"/>
          </p:cNvSpPr>
          <p:nvPr>
            <p:ph type="ftr" sz="quarter" idx="11"/>
          </p:nvPr>
        </p:nvSpPr>
        <p:spPr/>
        <p:txBody>
          <a:bodyPr/>
          <a:lstStyle>
            <a:extLst/>
          </a:lstStyle>
          <a:p>
            <a:r>
              <a:rPr lang="en-US" smtClean="0"/>
              <a:t>Tom Birch, Jim Halderman</a:t>
            </a:r>
            <a:endParaRPr lang="en-US"/>
          </a:p>
        </p:txBody>
      </p:sp>
      <p:sp>
        <p:nvSpPr>
          <p:cNvPr id="6" name="Slide Number Placeholder 5"/>
          <p:cNvSpPr>
            <a:spLocks noGrp="1"/>
          </p:cNvSpPr>
          <p:nvPr>
            <p:ph type="sldNum" sz="quarter" idx="12"/>
          </p:nvPr>
        </p:nvSpPr>
        <p:spPr/>
        <p:txBody>
          <a:bodyPr/>
          <a:lstStyle>
            <a:extLst/>
          </a:lstStyle>
          <a:p>
            <a:fld id="{54BEF6C4-506A-449F-8C4D-93035322B05F}"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C20FD1C6-8776-4974-9C67-8B0C6A3F93FC}" type="datetime1">
              <a:rPr lang="en-US" smtClean="0"/>
              <a:t>9/25/2014</a:t>
            </a:fld>
            <a:endParaRPr lang="en-US"/>
          </a:p>
        </p:txBody>
      </p:sp>
      <p:sp>
        <p:nvSpPr>
          <p:cNvPr id="5" name="Footer Placeholder 4"/>
          <p:cNvSpPr>
            <a:spLocks noGrp="1"/>
          </p:cNvSpPr>
          <p:nvPr>
            <p:ph type="ftr" sz="quarter" idx="11"/>
          </p:nvPr>
        </p:nvSpPr>
        <p:spPr/>
        <p:txBody>
          <a:bodyPr/>
          <a:lstStyle>
            <a:extLst/>
          </a:lstStyle>
          <a:p>
            <a:r>
              <a:rPr lang="en-US" smtClean="0"/>
              <a:t>Tom Birch, Jim Halderman</a:t>
            </a:r>
            <a:endParaRPr lang="en-US"/>
          </a:p>
        </p:txBody>
      </p:sp>
      <p:sp>
        <p:nvSpPr>
          <p:cNvPr id="6" name="Slide Number Placeholder 5"/>
          <p:cNvSpPr>
            <a:spLocks noGrp="1"/>
          </p:cNvSpPr>
          <p:nvPr>
            <p:ph type="sldNum" sz="quarter" idx="12"/>
          </p:nvPr>
        </p:nvSpPr>
        <p:spPr/>
        <p:txBody>
          <a:bodyPr/>
          <a:lstStyle>
            <a:extLst/>
          </a:lstStyle>
          <a:p>
            <a:fld id="{54BEF6C4-506A-449F-8C4D-93035322B05F}"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3BD47834-7BAE-41BA-95F9-632194D76170}" type="datetime1">
              <a:rPr lang="en-US" smtClean="0"/>
              <a:t>9/25/2014</a:t>
            </a:fld>
            <a:endParaRPr lang="en-US"/>
          </a:p>
        </p:txBody>
      </p:sp>
      <p:sp>
        <p:nvSpPr>
          <p:cNvPr id="6" name="Footer Placeholder 5"/>
          <p:cNvSpPr>
            <a:spLocks noGrp="1"/>
          </p:cNvSpPr>
          <p:nvPr>
            <p:ph type="ftr" sz="quarter" idx="11"/>
          </p:nvPr>
        </p:nvSpPr>
        <p:spPr/>
        <p:txBody>
          <a:bodyPr/>
          <a:lstStyle>
            <a:extLst/>
          </a:lstStyle>
          <a:p>
            <a:r>
              <a:rPr lang="en-US" smtClean="0"/>
              <a:t>Tom Birch, Jim Halderman</a:t>
            </a:r>
            <a:endParaRPr lang="en-US"/>
          </a:p>
        </p:txBody>
      </p:sp>
      <p:sp>
        <p:nvSpPr>
          <p:cNvPr id="7" name="Slide Number Placeholder 6"/>
          <p:cNvSpPr>
            <a:spLocks noGrp="1"/>
          </p:cNvSpPr>
          <p:nvPr>
            <p:ph type="sldNum" sz="quarter" idx="12"/>
          </p:nvPr>
        </p:nvSpPr>
        <p:spPr/>
        <p:txBody>
          <a:bodyPr/>
          <a:lstStyle>
            <a:extLst/>
          </a:lstStyle>
          <a:p>
            <a:fld id="{54BEF6C4-506A-449F-8C4D-93035322B05F}"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DBBA639C-7BD2-42F1-BD58-5977E0FFD397}" type="datetime1">
              <a:rPr lang="en-US" smtClean="0"/>
              <a:t>9/25/2014</a:t>
            </a:fld>
            <a:endParaRPr lang="en-US"/>
          </a:p>
        </p:txBody>
      </p:sp>
      <p:sp>
        <p:nvSpPr>
          <p:cNvPr id="8" name="Footer Placeholder 7"/>
          <p:cNvSpPr>
            <a:spLocks noGrp="1"/>
          </p:cNvSpPr>
          <p:nvPr>
            <p:ph type="ftr" sz="quarter" idx="11"/>
          </p:nvPr>
        </p:nvSpPr>
        <p:spPr/>
        <p:txBody>
          <a:bodyPr/>
          <a:lstStyle>
            <a:extLst/>
          </a:lstStyle>
          <a:p>
            <a:r>
              <a:rPr lang="en-US" smtClean="0"/>
              <a:t>Tom Birch, Jim Halderman</a:t>
            </a:r>
            <a:endParaRPr lang="en-US"/>
          </a:p>
        </p:txBody>
      </p:sp>
      <p:sp>
        <p:nvSpPr>
          <p:cNvPr id="9" name="Slide Number Placeholder 8"/>
          <p:cNvSpPr>
            <a:spLocks noGrp="1"/>
          </p:cNvSpPr>
          <p:nvPr>
            <p:ph type="sldNum" sz="quarter" idx="12"/>
          </p:nvPr>
        </p:nvSpPr>
        <p:spPr/>
        <p:txBody>
          <a:bodyPr/>
          <a:lstStyle>
            <a:extLst/>
          </a:lstStyle>
          <a:p>
            <a:fld id="{54BEF6C4-506A-449F-8C4D-93035322B05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C9ABD62B-7BD3-47BF-85E4-0C10DC18AED7}" type="datetime1">
              <a:rPr lang="en-US" smtClean="0"/>
              <a:t>9/25/2014</a:t>
            </a:fld>
            <a:endParaRPr lang="en-US"/>
          </a:p>
        </p:txBody>
      </p:sp>
      <p:sp>
        <p:nvSpPr>
          <p:cNvPr id="4" name="Footer Placeholder 3"/>
          <p:cNvSpPr>
            <a:spLocks noGrp="1"/>
          </p:cNvSpPr>
          <p:nvPr>
            <p:ph type="ftr" sz="quarter" idx="11"/>
          </p:nvPr>
        </p:nvSpPr>
        <p:spPr/>
        <p:txBody>
          <a:bodyPr/>
          <a:lstStyle>
            <a:extLst/>
          </a:lstStyle>
          <a:p>
            <a:r>
              <a:rPr lang="en-US" smtClean="0"/>
              <a:t>Tom Birch, Jim Halderman</a:t>
            </a:r>
            <a:endParaRPr lang="en-US"/>
          </a:p>
        </p:txBody>
      </p:sp>
      <p:sp>
        <p:nvSpPr>
          <p:cNvPr id="5" name="Slide Number Placeholder 4"/>
          <p:cNvSpPr>
            <a:spLocks noGrp="1"/>
          </p:cNvSpPr>
          <p:nvPr>
            <p:ph type="sldNum" sz="quarter" idx="12"/>
          </p:nvPr>
        </p:nvSpPr>
        <p:spPr/>
        <p:txBody>
          <a:bodyPr/>
          <a:lstStyle>
            <a:extLst/>
          </a:lstStyle>
          <a:p>
            <a:fld id="{54BEF6C4-506A-449F-8C4D-93035322B05F}"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E6C84E09-BAC1-42DE-89A6-24F373E104B2}" type="datetime1">
              <a:rPr lang="en-US" smtClean="0"/>
              <a:t>9/25/2014</a:t>
            </a:fld>
            <a:endParaRPr lang="en-US"/>
          </a:p>
        </p:txBody>
      </p:sp>
      <p:sp>
        <p:nvSpPr>
          <p:cNvPr id="3" name="Footer Placeholder 2"/>
          <p:cNvSpPr>
            <a:spLocks noGrp="1"/>
          </p:cNvSpPr>
          <p:nvPr>
            <p:ph type="ftr" sz="quarter" idx="11"/>
          </p:nvPr>
        </p:nvSpPr>
        <p:spPr/>
        <p:txBody>
          <a:bodyPr/>
          <a:lstStyle>
            <a:extLst/>
          </a:lstStyle>
          <a:p>
            <a:r>
              <a:rPr lang="en-US" smtClean="0"/>
              <a:t>Tom Birch, Jim Halderman</a:t>
            </a:r>
            <a:endParaRPr lang="en-US"/>
          </a:p>
        </p:txBody>
      </p:sp>
      <p:sp>
        <p:nvSpPr>
          <p:cNvPr id="4" name="Slide Number Placeholder 3"/>
          <p:cNvSpPr>
            <a:spLocks noGrp="1"/>
          </p:cNvSpPr>
          <p:nvPr>
            <p:ph type="sldNum" sz="quarter" idx="12"/>
          </p:nvPr>
        </p:nvSpPr>
        <p:spPr/>
        <p:txBody>
          <a:bodyPr/>
          <a:lstStyle>
            <a:extLst/>
          </a:lstStyle>
          <a:p>
            <a:fld id="{54BEF6C4-506A-449F-8C4D-93035322B05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EF28E15D-F62E-4CAE-8D1E-04B8CD4229E0}" type="datetime1">
              <a:rPr lang="en-US" smtClean="0"/>
              <a:t>9/25/2014</a:t>
            </a:fld>
            <a:endParaRPr lang="en-US"/>
          </a:p>
        </p:txBody>
      </p:sp>
      <p:sp>
        <p:nvSpPr>
          <p:cNvPr id="6" name="Footer Placeholder 5"/>
          <p:cNvSpPr>
            <a:spLocks noGrp="1"/>
          </p:cNvSpPr>
          <p:nvPr>
            <p:ph type="ftr" sz="quarter" idx="11"/>
          </p:nvPr>
        </p:nvSpPr>
        <p:spPr/>
        <p:txBody>
          <a:bodyPr/>
          <a:lstStyle>
            <a:extLst/>
          </a:lstStyle>
          <a:p>
            <a:r>
              <a:rPr lang="en-US" smtClean="0"/>
              <a:t>Tom Birch, Jim Halderman</a:t>
            </a:r>
            <a:endParaRPr lang="en-US"/>
          </a:p>
        </p:txBody>
      </p:sp>
      <p:sp>
        <p:nvSpPr>
          <p:cNvPr id="7" name="Slide Number Placeholder 6"/>
          <p:cNvSpPr>
            <a:spLocks noGrp="1"/>
          </p:cNvSpPr>
          <p:nvPr>
            <p:ph type="sldNum" sz="quarter" idx="12"/>
          </p:nvPr>
        </p:nvSpPr>
        <p:spPr/>
        <p:txBody>
          <a:bodyPr/>
          <a:lstStyle>
            <a:extLst/>
          </a:lstStyle>
          <a:p>
            <a:fld id="{54BEF6C4-506A-449F-8C4D-93035322B05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20F888F8-E0DB-4EAE-967F-F737F3D058E5}" type="datetime1">
              <a:rPr lang="en-US" smtClean="0"/>
              <a:t>9/25/2014</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r>
              <a:rPr lang="en-US" smtClean="0"/>
              <a:t>Tom Birch, Jim Halderman</a:t>
            </a:r>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54BEF6C4-506A-449F-8C4D-93035322B05F}"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C519922-C394-4E98-9035-7C271E62B182}" type="datetime1">
              <a:rPr lang="en-US" smtClean="0"/>
              <a:t>9/25/2014</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r>
              <a:rPr lang="en-US" smtClean="0"/>
              <a:t>Tom Birch, Jim Halderman</a:t>
            </a:r>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54BEF6C4-506A-449F-8C4D-93035322B05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en.wikipedia.org/wiki/Liquid" TargetMode="External"/><Relationship Id="rId2" Type="http://schemas.openxmlformats.org/officeDocument/2006/relationships/hyperlink" Target="http://en.wikipedia.org/wiki/Salt_(chemistry)" TargetMode="Externa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6.gif"/><Relationship Id="rId7" Type="http://schemas.openxmlformats.org/officeDocument/2006/relationships/image" Target="../media/image20.png"/><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gif"/></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jpeg"/><Relationship Id="rId10" Type="http://schemas.openxmlformats.org/officeDocument/2006/relationships/image" Target="../media/image40.png"/><Relationship Id="rId4" Type="http://schemas.openxmlformats.org/officeDocument/2006/relationships/image" Target="../media/image34.jpeg"/><Relationship Id="rId9" Type="http://schemas.openxmlformats.org/officeDocument/2006/relationships/image" Target="../media/image39.jpeg"/></Relationships>
</file>

<file path=ppt/slides/_rels/slide3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p:txBody>
          <a:bodyPr/>
          <a:lstStyle/>
          <a:p>
            <a:r>
              <a:rPr lang="en-US" dirty="0" smtClean="0"/>
              <a:t>Tom Birch</a:t>
            </a:r>
          </a:p>
          <a:p>
            <a:endParaRPr lang="en-US" dirty="0"/>
          </a:p>
          <a:p>
            <a:r>
              <a:rPr lang="en-US" dirty="0" smtClean="0"/>
              <a:t>Jim Halderman</a:t>
            </a:r>
            <a:endParaRPr lang="en-US" dirty="0"/>
          </a:p>
        </p:txBody>
      </p:sp>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903095" y="1481138"/>
            <a:ext cx="3528810" cy="4525962"/>
          </a:xfrm>
        </p:spPr>
      </p:pic>
      <p:sp>
        <p:nvSpPr>
          <p:cNvPr id="5" name="Footer Placeholder 4"/>
          <p:cNvSpPr>
            <a:spLocks noGrp="1"/>
          </p:cNvSpPr>
          <p:nvPr>
            <p:ph type="ftr" sz="quarter" idx="11"/>
          </p:nvPr>
        </p:nvSpPr>
        <p:spPr/>
        <p:txBody>
          <a:bodyPr/>
          <a:lstStyle/>
          <a:p>
            <a:r>
              <a:rPr lang="en-US" smtClean="0"/>
              <a:t>Tom Birch, Jim Halderman</a:t>
            </a:r>
            <a:endParaRPr lang="en-US"/>
          </a:p>
        </p:txBody>
      </p:sp>
      <p:sp>
        <p:nvSpPr>
          <p:cNvPr id="4" name="Slide Number Placeholder 3"/>
          <p:cNvSpPr>
            <a:spLocks noGrp="1"/>
          </p:cNvSpPr>
          <p:nvPr>
            <p:ph type="sldNum" sz="quarter" idx="12"/>
          </p:nvPr>
        </p:nvSpPr>
        <p:spPr/>
        <p:txBody>
          <a:bodyPr/>
          <a:lstStyle/>
          <a:p>
            <a:fld id="{54BEF6C4-506A-449F-8C4D-93035322B05F}" type="slidenum">
              <a:rPr lang="en-US" smtClean="0"/>
              <a:pPr/>
              <a:t>1</a:t>
            </a:fld>
            <a:endParaRPr lang="en-US"/>
          </a:p>
        </p:txBody>
      </p:sp>
      <p:sp>
        <p:nvSpPr>
          <p:cNvPr id="2" name="Title 1"/>
          <p:cNvSpPr>
            <a:spLocks noGrp="1"/>
          </p:cNvSpPr>
          <p:nvPr>
            <p:ph type="title"/>
          </p:nvPr>
        </p:nvSpPr>
        <p:spPr/>
        <p:txBody>
          <a:bodyPr/>
          <a:lstStyle/>
          <a:p>
            <a:r>
              <a:rPr lang="en-US" dirty="0" smtClean="0"/>
              <a:t>HVAC Tips, 2014</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Daimler/Mercedes 2</a:t>
            </a:r>
            <a:endParaRPr lang="en-US" dirty="0"/>
          </a:p>
        </p:txBody>
      </p:sp>
      <p:sp>
        <p:nvSpPr>
          <p:cNvPr id="3" name="Rectangle 2"/>
          <p:cNvSpPr/>
          <p:nvPr/>
        </p:nvSpPr>
        <p:spPr>
          <a:xfrm>
            <a:off x="228600" y="2133600"/>
            <a:ext cx="8699818" cy="2308324"/>
          </a:xfrm>
          <a:prstGeom prst="rect">
            <a:avLst/>
          </a:prstGeom>
        </p:spPr>
        <p:txBody>
          <a:bodyPr wrap="none">
            <a:spAutoFit/>
          </a:bodyPr>
          <a:lstStyle/>
          <a:p>
            <a:r>
              <a:rPr lang="en-US" dirty="0" smtClean="0"/>
              <a:t>8/2013: The German KBA finds no serious risk with R-1234yf, but supports</a:t>
            </a:r>
          </a:p>
          <a:p>
            <a:r>
              <a:rPr lang="en-US" dirty="0" smtClean="0"/>
              <a:t>	Daimler and begins formal process with EC to delay action. 	</a:t>
            </a:r>
          </a:p>
          <a:p>
            <a:r>
              <a:rPr lang="en-US" dirty="0" smtClean="0"/>
              <a:t>Toyota announces they will delay changeover.</a:t>
            </a:r>
          </a:p>
          <a:p>
            <a:endParaRPr lang="en-US" dirty="0"/>
          </a:p>
          <a:p>
            <a:r>
              <a:rPr lang="en-US" dirty="0" smtClean="0"/>
              <a:t>11/2013:  The EC is reviewing German KBA request.</a:t>
            </a:r>
          </a:p>
          <a:p>
            <a:endParaRPr lang="en-US" dirty="0" smtClean="0"/>
          </a:p>
          <a:p>
            <a:endParaRPr lang="en-US" dirty="0"/>
          </a:p>
          <a:p>
            <a:r>
              <a:rPr lang="en-US" dirty="0" smtClean="0"/>
              <a:t>Daimler is said to be working on R-744, CO</a:t>
            </a:r>
            <a:r>
              <a:rPr lang="en-US" baseline="-25000" dirty="0" smtClean="0"/>
              <a:t>2</a:t>
            </a:r>
            <a:r>
              <a:rPr lang="en-US" dirty="0" smtClean="0"/>
              <a:t> systems.</a:t>
            </a:r>
            <a:endParaRPr lang="en-US" dirty="0"/>
          </a:p>
        </p:txBody>
      </p:sp>
      <p:sp>
        <p:nvSpPr>
          <p:cNvPr id="4" name="Slide Number Placeholder 3"/>
          <p:cNvSpPr>
            <a:spLocks noGrp="1"/>
          </p:cNvSpPr>
          <p:nvPr>
            <p:ph type="sldNum" sz="quarter" idx="12"/>
          </p:nvPr>
        </p:nvSpPr>
        <p:spPr/>
        <p:txBody>
          <a:bodyPr/>
          <a:lstStyle/>
          <a:p>
            <a:fld id="{54BEF6C4-506A-449F-8C4D-93035322B05F}" type="slidenum">
              <a:rPr lang="en-US" smtClean="0"/>
              <a:pPr/>
              <a:t>10</a:t>
            </a:fld>
            <a:endParaRPr lang="en-US"/>
          </a:p>
        </p:txBody>
      </p:sp>
      <p:sp>
        <p:nvSpPr>
          <p:cNvPr id="5" name="Footer Placeholder 4"/>
          <p:cNvSpPr>
            <a:spLocks noGrp="1"/>
          </p:cNvSpPr>
          <p:nvPr>
            <p:ph type="ftr" sz="quarter" idx="11"/>
          </p:nvPr>
        </p:nvSpPr>
        <p:spPr/>
        <p:txBody>
          <a:bodyPr/>
          <a:lstStyle/>
          <a:p>
            <a:r>
              <a:rPr lang="en-US" smtClean="0"/>
              <a:t>Tom Birch, Jim Halderman</a:t>
            </a: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Tom Birch, Jim Halderman</a:t>
            </a:r>
            <a:endParaRPr lang="en-US"/>
          </a:p>
        </p:txBody>
      </p:sp>
      <p:sp>
        <p:nvSpPr>
          <p:cNvPr id="3" name="Slide Number Placeholder 2"/>
          <p:cNvSpPr>
            <a:spLocks noGrp="1"/>
          </p:cNvSpPr>
          <p:nvPr>
            <p:ph type="sldNum" sz="quarter" idx="12"/>
          </p:nvPr>
        </p:nvSpPr>
        <p:spPr/>
        <p:txBody>
          <a:bodyPr/>
          <a:lstStyle/>
          <a:p>
            <a:fld id="{54BEF6C4-506A-449F-8C4D-93035322B05F}" type="slidenum">
              <a:rPr lang="en-US" smtClean="0"/>
              <a:pPr/>
              <a:t>11</a:t>
            </a:fld>
            <a:endParaRPr lang="en-US"/>
          </a:p>
        </p:txBody>
      </p:sp>
      <p:sp>
        <p:nvSpPr>
          <p:cNvPr id="4" name="Title 3"/>
          <p:cNvSpPr>
            <a:spLocks noGrp="1"/>
          </p:cNvSpPr>
          <p:nvPr>
            <p:ph type="title"/>
          </p:nvPr>
        </p:nvSpPr>
        <p:spPr/>
        <p:txBody>
          <a:bodyPr/>
          <a:lstStyle/>
          <a:p>
            <a:r>
              <a:rPr lang="en-US" dirty="0" smtClean="0"/>
              <a:t>EC to Daimler</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4191000" y="304800"/>
            <a:ext cx="4298497" cy="6172200"/>
          </a:xfrm>
          <a:prstGeom prst="rect">
            <a:avLst/>
          </a:prstGeom>
          <a:noFill/>
          <a:ln w="9525">
            <a:noFill/>
            <a:miter lim="800000"/>
            <a:headEnd/>
            <a:tailEnd/>
          </a:ln>
        </p:spPr>
      </p:pic>
      <p:sp>
        <p:nvSpPr>
          <p:cNvPr id="6" name="TextBox 5"/>
          <p:cNvSpPr txBox="1"/>
          <p:nvPr/>
        </p:nvSpPr>
        <p:spPr>
          <a:xfrm>
            <a:off x="457200" y="5257800"/>
            <a:ext cx="3124200" cy="369332"/>
          </a:xfrm>
          <a:prstGeom prst="rect">
            <a:avLst/>
          </a:prstGeom>
          <a:noFill/>
        </p:spPr>
        <p:txBody>
          <a:bodyPr wrap="square" rtlCol="0">
            <a:spAutoFit/>
          </a:bodyPr>
          <a:lstStyle/>
          <a:p>
            <a:r>
              <a:rPr lang="en-US" dirty="0" smtClean="0">
                <a:solidFill>
                  <a:srgbClr val="FF0000"/>
                </a:solidFill>
              </a:rPr>
              <a:t>MACS Action, March 2014</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Tom Birch, Jim Halderman</a:t>
            </a:r>
            <a:endParaRPr lang="en-US"/>
          </a:p>
        </p:txBody>
      </p:sp>
      <p:sp>
        <p:nvSpPr>
          <p:cNvPr id="3" name="Slide Number Placeholder 2"/>
          <p:cNvSpPr>
            <a:spLocks noGrp="1"/>
          </p:cNvSpPr>
          <p:nvPr>
            <p:ph type="sldNum" sz="quarter" idx="12"/>
          </p:nvPr>
        </p:nvSpPr>
        <p:spPr/>
        <p:txBody>
          <a:bodyPr/>
          <a:lstStyle/>
          <a:p>
            <a:fld id="{54BEF6C4-506A-449F-8C4D-93035322B05F}" type="slidenum">
              <a:rPr lang="en-US" smtClean="0"/>
              <a:pPr/>
              <a:t>12</a:t>
            </a:fld>
            <a:endParaRPr lang="en-US"/>
          </a:p>
        </p:txBody>
      </p:sp>
      <p:sp>
        <p:nvSpPr>
          <p:cNvPr id="4" name="Title 3"/>
          <p:cNvSpPr>
            <a:spLocks noGrp="1"/>
          </p:cNvSpPr>
          <p:nvPr>
            <p:ph type="title"/>
          </p:nvPr>
        </p:nvSpPr>
        <p:spPr/>
        <p:txBody>
          <a:bodyPr/>
          <a:lstStyle/>
          <a:p>
            <a:r>
              <a:rPr lang="en-US" dirty="0" smtClean="0"/>
              <a:t>Toyota: Me Too</a:t>
            </a:r>
            <a:endParaRPr lang="en-US" dirty="0"/>
          </a:p>
        </p:txBody>
      </p:sp>
      <p:graphicFrame>
        <p:nvGraphicFramePr>
          <p:cNvPr id="5" name="Table 4"/>
          <p:cNvGraphicFramePr>
            <a:graphicFrameLocks noGrp="1"/>
          </p:cNvGraphicFramePr>
          <p:nvPr/>
        </p:nvGraphicFramePr>
        <p:xfrm>
          <a:off x="304800" y="1828800"/>
          <a:ext cx="8534400" cy="3665579"/>
        </p:xfrm>
        <a:graphic>
          <a:graphicData uri="http://schemas.openxmlformats.org/drawingml/2006/table">
            <a:tbl>
              <a:tblPr/>
              <a:tblGrid>
                <a:gridCol w="8534400"/>
              </a:tblGrid>
              <a:tr h="903329">
                <a:tc>
                  <a:txBody>
                    <a:bodyPr/>
                    <a:lstStyle/>
                    <a:p>
                      <a:r>
                        <a:rPr lang="en-US" sz="2000" b="1" dirty="0"/>
                        <a:t>Toyota boycotts R1234yf coolant for air conditioning </a:t>
                      </a:r>
                    </a:p>
                  </a:txBody>
                  <a:tcPr anchor="ctr">
                    <a:lnL>
                      <a:noFill/>
                    </a:lnL>
                    <a:lnR>
                      <a:noFill/>
                    </a:lnR>
                    <a:lnT>
                      <a:noFill/>
                    </a:lnT>
                    <a:lnB>
                      <a:noFill/>
                    </a:lnB>
                  </a:tcPr>
                </a:tc>
              </a:tr>
              <a:tr h="1402044">
                <a:tc>
                  <a:txBody>
                    <a:bodyPr/>
                    <a:lstStyle/>
                    <a:p>
                      <a:pPr algn="ctr"/>
                      <a:endParaRPr lang="en-US" dirty="0" smtClean="0"/>
                    </a:p>
                    <a:p>
                      <a:pPr algn="ctr"/>
                      <a:r>
                        <a:rPr kumimoji="0" lang="en-US" u="none" strike="noStrike" kern="1200" dirty="0" smtClean="0">
                          <a:solidFill>
                            <a:schemeClr val="tx1"/>
                          </a:solidFill>
                          <a:latin typeface="+mn-lt"/>
                          <a:ea typeface="+mn-ea"/>
                          <a:cs typeface="+mn-cs"/>
                        </a:rPr>
                        <a:t>"Toyota regards it as the duty of individual companies within the automotive</a:t>
                      </a:r>
                      <a:r>
                        <a:rPr kumimoji="0" lang="en-US" u="none" strike="noStrike" kern="1200" baseline="0" dirty="0" smtClean="0">
                          <a:solidFill>
                            <a:schemeClr val="tx1"/>
                          </a:solidFill>
                          <a:latin typeface="+mn-lt"/>
                          <a:ea typeface="+mn-ea"/>
                          <a:cs typeface="+mn-cs"/>
                        </a:rPr>
                        <a:t> </a:t>
                      </a:r>
                      <a:r>
                        <a:rPr kumimoji="0" lang="en-US" u="none" strike="noStrike" kern="1200" dirty="0" smtClean="0">
                          <a:solidFill>
                            <a:schemeClr val="tx1"/>
                          </a:solidFill>
                          <a:latin typeface="+mn-lt"/>
                          <a:ea typeface="+mn-ea"/>
                          <a:cs typeface="+mn-cs"/>
                        </a:rPr>
                        <a:t>industry to ensure that vehicles meet current safety standards," Toyota Germany said. "Unfortunately, there is no consensus on this issue on the European market. As soon as the situation has been clarified and a consensus found, we will comply with the outcome. For this reason, we have decided, as a temporary measure, to use R134a so as to dispel any possible concerns our customers might have.“</a:t>
                      </a:r>
                      <a:br>
                        <a:rPr kumimoji="0" lang="en-US" u="none" strike="noStrike" kern="1200" dirty="0" smtClean="0">
                          <a:solidFill>
                            <a:schemeClr val="tx1"/>
                          </a:solidFill>
                          <a:latin typeface="+mn-lt"/>
                          <a:ea typeface="+mn-ea"/>
                          <a:cs typeface="+mn-cs"/>
                        </a:rPr>
                      </a:br>
                      <a:r>
                        <a:rPr kumimoji="0" lang="en-US" u="none" strike="noStrike" kern="1200" dirty="0" smtClean="0">
                          <a:solidFill>
                            <a:schemeClr val="tx1"/>
                          </a:solidFill>
                          <a:latin typeface="+mn-lt"/>
                          <a:ea typeface="+mn-ea"/>
                          <a:cs typeface="+mn-cs"/>
                        </a:rPr>
                        <a:t/>
                      </a:r>
                      <a:br>
                        <a:rPr kumimoji="0" lang="en-US" u="none" strike="noStrike" kern="1200" dirty="0" smtClean="0">
                          <a:solidFill>
                            <a:schemeClr val="tx1"/>
                          </a:solidFill>
                          <a:latin typeface="+mn-lt"/>
                          <a:ea typeface="+mn-ea"/>
                          <a:cs typeface="+mn-cs"/>
                        </a:rPr>
                      </a:br>
                      <a:r>
                        <a:rPr lang="en-US" dirty="0" smtClean="0"/>
                        <a:t> </a:t>
                      </a:r>
                      <a:r>
                        <a:rPr lang="en-US" dirty="0"/>
                        <a:t>August, 2013 </a:t>
                      </a:r>
                      <a:r>
                        <a:rPr lang="en-US" b="0" dirty="0"/>
                        <a:t> (Technical Article)</a:t>
                      </a:r>
                      <a:r>
                        <a:rPr lang="en-US" dirty="0"/>
                        <a:t> </a:t>
                      </a:r>
                    </a:p>
                  </a:txBody>
                  <a:tcPr marL="9525" marR="9525" marT="9525" marB="9525">
                    <a:lnL>
                      <a:noFill/>
                    </a:lnL>
                    <a:lnR>
                      <a:noFill/>
                    </a:lnR>
                    <a:lnT>
                      <a:noFill/>
                    </a:lnT>
                    <a:lnB>
                      <a:noFill/>
                    </a:lnB>
                  </a:tcP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Carbon Dioxide, CO</a:t>
            </a:r>
            <a:r>
              <a:rPr lang="en-US" baseline="-25000" dirty="0" smtClean="0"/>
              <a:t>2</a:t>
            </a:r>
            <a:endParaRPr lang="en-US" dirty="0"/>
          </a:p>
        </p:txBody>
      </p:sp>
      <p:sp>
        <p:nvSpPr>
          <p:cNvPr id="3" name="Rectangle 2"/>
          <p:cNvSpPr/>
          <p:nvPr/>
        </p:nvSpPr>
        <p:spPr>
          <a:xfrm>
            <a:off x="533400" y="1905000"/>
            <a:ext cx="8305800" cy="3046988"/>
          </a:xfrm>
          <a:prstGeom prst="rect">
            <a:avLst/>
          </a:prstGeom>
        </p:spPr>
        <p:txBody>
          <a:bodyPr wrap="square">
            <a:spAutoFit/>
          </a:bodyPr>
          <a:lstStyle/>
          <a:p>
            <a:r>
              <a:rPr lang="en-US" sz="2400" dirty="0" smtClean="0"/>
              <a:t>CO</a:t>
            </a:r>
            <a:r>
              <a:rPr lang="en-US" sz="2400" baseline="-25000" dirty="0" smtClean="0"/>
              <a:t>2</a:t>
            </a:r>
            <a:r>
              <a:rPr lang="en-US" sz="2400" dirty="0" smtClean="0"/>
              <a:t> for motor vehicles presents several problems:</a:t>
            </a:r>
          </a:p>
          <a:p>
            <a:pPr marL="457200" indent="-457200">
              <a:buAutoNum type="arabicPeriod"/>
            </a:pPr>
            <a:r>
              <a:rPr lang="en-US" sz="2400" dirty="0" smtClean="0"/>
              <a:t>The pressures have to be very high, 7 to 10 times that of an R-134a system.</a:t>
            </a:r>
          </a:p>
          <a:p>
            <a:pPr marL="457200" indent="-457200">
              <a:buAutoNum type="arabicPeriod"/>
            </a:pPr>
            <a:r>
              <a:rPr lang="en-US" sz="2400" dirty="0" smtClean="0"/>
              <a:t>A closed vehicle with 4 or 5 people can have very high CO</a:t>
            </a:r>
            <a:r>
              <a:rPr lang="en-US" sz="2400" baseline="-25000" dirty="0" smtClean="0"/>
              <a:t>2</a:t>
            </a:r>
            <a:r>
              <a:rPr lang="en-US" sz="2400" dirty="0" smtClean="0"/>
              <a:t> levels.</a:t>
            </a:r>
          </a:p>
          <a:p>
            <a:pPr marL="457200" indent="-457200">
              <a:buAutoNum type="arabicPeriod"/>
            </a:pPr>
            <a:r>
              <a:rPr lang="en-US" sz="2400" dirty="0" smtClean="0"/>
              <a:t>A leak in the evaporator will increase these levels.</a:t>
            </a:r>
          </a:p>
          <a:p>
            <a:pPr marL="457200" indent="-457200">
              <a:buAutoNum type="arabicPeriod"/>
            </a:pPr>
            <a:r>
              <a:rPr lang="en-US" sz="2400" dirty="0" smtClean="0"/>
              <a:t>Concentrations up to 1% (10,000 </a:t>
            </a:r>
            <a:r>
              <a:rPr lang="en-US" sz="2400" dirty="0" err="1" smtClean="0"/>
              <a:t>ppm</a:t>
            </a:r>
            <a:r>
              <a:rPr lang="en-US" sz="2400" dirty="0" smtClean="0"/>
              <a:t>) will make people drowsy, 7 to 10% may cause suffocation. </a:t>
            </a:r>
            <a:endParaRPr lang="en-US" sz="2400" dirty="0"/>
          </a:p>
        </p:txBody>
      </p:sp>
      <p:sp>
        <p:nvSpPr>
          <p:cNvPr id="4" name="Slide Number Placeholder 3"/>
          <p:cNvSpPr>
            <a:spLocks noGrp="1"/>
          </p:cNvSpPr>
          <p:nvPr>
            <p:ph type="sldNum" sz="quarter" idx="12"/>
          </p:nvPr>
        </p:nvSpPr>
        <p:spPr/>
        <p:txBody>
          <a:bodyPr/>
          <a:lstStyle/>
          <a:p>
            <a:fld id="{54BEF6C4-506A-449F-8C4D-93035322B05F}" type="slidenum">
              <a:rPr lang="en-US" smtClean="0"/>
              <a:pPr/>
              <a:t>13</a:t>
            </a:fld>
            <a:endParaRPr lang="en-US"/>
          </a:p>
        </p:txBody>
      </p:sp>
      <p:sp>
        <p:nvSpPr>
          <p:cNvPr id="5" name="Footer Placeholder 4"/>
          <p:cNvSpPr>
            <a:spLocks noGrp="1"/>
          </p:cNvSpPr>
          <p:nvPr>
            <p:ph type="ftr" sz="quarter" idx="11"/>
          </p:nvPr>
        </p:nvSpPr>
        <p:spPr/>
        <p:txBody>
          <a:bodyPr/>
          <a:lstStyle/>
          <a:p>
            <a:r>
              <a:rPr lang="en-US" smtClean="0"/>
              <a:t>Tom Birch, Jim Halderman</a:t>
            </a: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Proposed Future HVAC Change</a:t>
            </a:r>
            <a:endParaRPr lang="en-US" dirty="0"/>
          </a:p>
        </p:txBody>
      </p:sp>
      <p:sp>
        <p:nvSpPr>
          <p:cNvPr id="3" name="TextBox 2"/>
          <p:cNvSpPr txBox="1"/>
          <p:nvPr/>
        </p:nvSpPr>
        <p:spPr>
          <a:xfrm>
            <a:off x="609600" y="1905000"/>
            <a:ext cx="8229600" cy="3416320"/>
          </a:xfrm>
          <a:prstGeom prst="rect">
            <a:avLst/>
          </a:prstGeom>
          <a:noFill/>
        </p:spPr>
        <p:txBody>
          <a:bodyPr wrap="square" rtlCol="0">
            <a:spAutoFit/>
          </a:bodyPr>
          <a:lstStyle/>
          <a:p>
            <a:r>
              <a:rPr lang="en-US" sz="2400" dirty="0" smtClean="0"/>
              <a:t>An EPA proposal for the near-future: A/C operation with ambient temperatures above 75</a:t>
            </a:r>
            <a:r>
              <a:rPr lang="en-US" sz="2400" baseline="50000" dirty="0" smtClean="0"/>
              <a:t>o</a:t>
            </a:r>
            <a:r>
              <a:rPr lang="en-US" sz="2400" dirty="0" smtClean="0"/>
              <a:t> F will cause the outside air door to shift to </a:t>
            </a:r>
            <a:r>
              <a:rPr lang="en-US" sz="2400" dirty="0" err="1" smtClean="0"/>
              <a:t>Recirc</a:t>
            </a:r>
            <a:r>
              <a:rPr lang="en-US" sz="2400" dirty="0" smtClean="0"/>
              <a:t>. This will cause the driver and passengers to re-breath the inside air, increasing the CO</a:t>
            </a:r>
            <a:r>
              <a:rPr lang="en-US" sz="2400" baseline="-25000" dirty="0" smtClean="0"/>
              <a:t>2</a:t>
            </a:r>
            <a:r>
              <a:rPr lang="en-US" sz="2400" dirty="0" smtClean="0"/>
              <a:t> concentration.</a:t>
            </a:r>
          </a:p>
          <a:p>
            <a:endParaRPr lang="en-US" sz="2400" dirty="0" smtClean="0"/>
          </a:p>
          <a:p>
            <a:r>
              <a:rPr lang="en-US" sz="2400" dirty="0" smtClean="0"/>
              <a:t>There is a report of an increase in single-vehicle, multi-passenger, fatal accidents on I-8, Phoenix to L.A., possibly caused by the driver falling to sleep. </a:t>
            </a:r>
            <a:endParaRPr lang="en-US" sz="2400" dirty="0"/>
          </a:p>
        </p:txBody>
      </p:sp>
      <p:sp>
        <p:nvSpPr>
          <p:cNvPr id="4" name="Slide Number Placeholder 3"/>
          <p:cNvSpPr>
            <a:spLocks noGrp="1"/>
          </p:cNvSpPr>
          <p:nvPr>
            <p:ph type="sldNum" sz="quarter" idx="12"/>
          </p:nvPr>
        </p:nvSpPr>
        <p:spPr/>
        <p:txBody>
          <a:bodyPr/>
          <a:lstStyle/>
          <a:p>
            <a:fld id="{54BEF6C4-506A-449F-8C4D-93035322B05F}" type="slidenum">
              <a:rPr lang="en-US" smtClean="0"/>
              <a:pPr/>
              <a:t>14</a:t>
            </a:fld>
            <a:endParaRPr lang="en-US"/>
          </a:p>
        </p:txBody>
      </p:sp>
      <p:sp>
        <p:nvSpPr>
          <p:cNvPr id="5" name="Footer Placeholder 4"/>
          <p:cNvSpPr>
            <a:spLocks noGrp="1"/>
          </p:cNvSpPr>
          <p:nvPr>
            <p:ph type="ftr" sz="quarter" idx="11"/>
          </p:nvPr>
        </p:nvSpPr>
        <p:spPr/>
        <p:txBody>
          <a:bodyPr/>
          <a:lstStyle/>
          <a:p>
            <a:r>
              <a:rPr lang="en-US" smtClean="0"/>
              <a:t>Tom Birch, Jim Halderman</a:t>
            </a: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Tom Birch, Jim Halderman</a:t>
            </a:r>
            <a:endParaRPr lang="en-US"/>
          </a:p>
        </p:txBody>
      </p:sp>
      <p:sp>
        <p:nvSpPr>
          <p:cNvPr id="3" name="Slide Number Placeholder 2"/>
          <p:cNvSpPr>
            <a:spLocks noGrp="1"/>
          </p:cNvSpPr>
          <p:nvPr>
            <p:ph type="sldNum" sz="quarter" idx="12"/>
          </p:nvPr>
        </p:nvSpPr>
        <p:spPr/>
        <p:txBody>
          <a:bodyPr/>
          <a:lstStyle/>
          <a:p>
            <a:fld id="{54BEF6C4-506A-449F-8C4D-93035322B05F}" type="slidenum">
              <a:rPr lang="en-US" smtClean="0"/>
              <a:pPr/>
              <a:t>15</a:t>
            </a:fld>
            <a:endParaRPr lang="en-US"/>
          </a:p>
        </p:txBody>
      </p:sp>
      <p:sp>
        <p:nvSpPr>
          <p:cNvPr id="4" name="Title 3"/>
          <p:cNvSpPr>
            <a:spLocks noGrp="1"/>
          </p:cNvSpPr>
          <p:nvPr>
            <p:ph type="title"/>
          </p:nvPr>
        </p:nvSpPr>
        <p:spPr/>
        <p:txBody>
          <a:bodyPr/>
          <a:lstStyle/>
          <a:p>
            <a:r>
              <a:rPr lang="en-US" dirty="0" smtClean="0"/>
              <a:t>H</a:t>
            </a:r>
            <a:r>
              <a:rPr lang="en-US" baseline="-25000" dirty="0" smtClean="0"/>
              <a:t>2</a:t>
            </a:r>
            <a:r>
              <a:rPr lang="en-US" dirty="0" smtClean="0"/>
              <a:t>O Absorbing Membrane</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533400" y="1295400"/>
            <a:ext cx="3940175" cy="4898971"/>
          </a:xfrm>
          <a:prstGeom prst="rect">
            <a:avLst/>
          </a:prstGeom>
          <a:noFill/>
          <a:ln w="9525">
            <a:noFill/>
            <a:miter lim="800000"/>
            <a:headEnd/>
            <a:tailEnd/>
          </a:ln>
        </p:spPr>
      </p:pic>
      <p:sp>
        <p:nvSpPr>
          <p:cNvPr id="7" name="TextBox 6"/>
          <p:cNvSpPr txBox="1"/>
          <p:nvPr/>
        </p:nvSpPr>
        <p:spPr>
          <a:xfrm>
            <a:off x="4572000" y="2590800"/>
            <a:ext cx="4038600" cy="1200329"/>
          </a:xfrm>
          <a:prstGeom prst="rect">
            <a:avLst/>
          </a:prstGeom>
          <a:noFill/>
        </p:spPr>
        <p:txBody>
          <a:bodyPr wrap="square" rtlCol="0">
            <a:spAutoFit/>
          </a:bodyPr>
          <a:lstStyle/>
          <a:p>
            <a:r>
              <a:rPr lang="en-US" sz="2400" dirty="0" smtClean="0"/>
              <a:t>Humid air can loose water to become drier as it passes by  </a:t>
            </a:r>
            <a:r>
              <a:rPr lang="en-US" sz="2400" dirty="0" err="1" smtClean="0"/>
              <a:t>Acualyte</a:t>
            </a:r>
            <a:r>
              <a:rPr lang="en-US" sz="2400" dirty="0" smtClean="0"/>
              <a:t>.</a:t>
            </a:r>
            <a:endParaRPr lang="en-US" sz="2400" dirty="0"/>
          </a:p>
        </p:txBody>
      </p:sp>
      <p:sp>
        <p:nvSpPr>
          <p:cNvPr id="8" name="Rectangle 7"/>
          <p:cNvSpPr/>
          <p:nvPr/>
        </p:nvSpPr>
        <p:spPr>
          <a:xfrm>
            <a:off x="3124200" y="6096000"/>
            <a:ext cx="620683" cy="369332"/>
          </a:xfrm>
          <a:prstGeom prst="rect">
            <a:avLst/>
          </a:prstGeom>
        </p:spPr>
        <p:txBody>
          <a:bodyPr wrap="none">
            <a:spAutoFit/>
          </a:bodyPr>
          <a:lstStyle/>
          <a:p>
            <a:r>
              <a:rPr lang="en-US" sz="1600" dirty="0" smtClean="0">
                <a:solidFill>
                  <a:srgbClr val="FF0000"/>
                </a:solidFill>
              </a:rPr>
              <a:t>SAE</a:t>
            </a:r>
            <a:r>
              <a:rPr lang="en-US" dirty="0" smtClean="0"/>
              <a:t> </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Tom Birch, Jim Halderman</a:t>
            </a:r>
            <a:endParaRPr lang="en-US"/>
          </a:p>
        </p:txBody>
      </p:sp>
      <p:sp>
        <p:nvSpPr>
          <p:cNvPr id="3" name="Slide Number Placeholder 2"/>
          <p:cNvSpPr>
            <a:spLocks noGrp="1"/>
          </p:cNvSpPr>
          <p:nvPr>
            <p:ph type="sldNum" sz="quarter" idx="12"/>
          </p:nvPr>
        </p:nvSpPr>
        <p:spPr/>
        <p:txBody>
          <a:bodyPr/>
          <a:lstStyle/>
          <a:p>
            <a:fld id="{54BEF6C4-506A-449F-8C4D-93035322B05F}" type="slidenum">
              <a:rPr lang="en-US" smtClean="0"/>
              <a:pPr/>
              <a:t>16</a:t>
            </a:fld>
            <a:endParaRPr lang="en-US"/>
          </a:p>
        </p:txBody>
      </p:sp>
      <p:sp>
        <p:nvSpPr>
          <p:cNvPr id="4" name="Title 3"/>
          <p:cNvSpPr>
            <a:spLocks noGrp="1"/>
          </p:cNvSpPr>
          <p:nvPr>
            <p:ph type="title"/>
          </p:nvPr>
        </p:nvSpPr>
        <p:spPr/>
        <p:txBody>
          <a:bodyPr/>
          <a:lstStyle/>
          <a:p>
            <a:r>
              <a:rPr lang="en-US" dirty="0" smtClean="0"/>
              <a:t>CO</a:t>
            </a:r>
            <a:r>
              <a:rPr lang="en-US" baseline="-25000" dirty="0" smtClean="0"/>
              <a:t>2</a:t>
            </a:r>
            <a:r>
              <a:rPr lang="en-US" dirty="0" smtClean="0"/>
              <a:t> plus Ionic Liquid</a:t>
            </a:r>
            <a:endParaRPr lang="en-US" dirty="0"/>
          </a:p>
        </p:txBody>
      </p:sp>
      <p:sp>
        <p:nvSpPr>
          <p:cNvPr id="5" name="TextBox 4"/>
          <p:cNvSpPr txBox="1"/>
          <p:nvPr/>
        </p:nvSpPr>
        <p:spPr>
          <a:xfrm>
            <a:off x="381000" y="1905000"/>
            <a:ext cx="8229600" cy="2769989"/>
          </a:xfrm>
          <a:prstGeom prst="rect">
            <a:avLst/>
          </a:prstGeom>
          <a:noFill/>
        </p:spPr>
        <p:txBody>
          <a:bodyPr wrap="square" rtlCol="0">
            <a:spAutoFit/>
          </a:bodyPr>
          <a:lstStyle/>
          <a:p>
            <a:r>
              <a:rPr lang="en-US" sz="2400" dirty="0" smtClean="0"/>
              <a:t>SAE magazine, Sept. 2, 2014 has an article “Next-gen A/C” concerning an alternate refrigerant that could work in modified A/C units:  CO</a:t>
            </a:r>
            <a:r>
              <a:rPr lang="en-US" sz="2400" baseline="-25000" dirty="0" smtClean="0"/>
              <a:t>2 </a:t>
            </a:r>
            <a:r>
              <a:rPr lang="en-US" sz="2400" dirty="0" smtClean="0"/>
              <a:t>plus ionic liquid. </a:t>
            </a:r>
          </a:p>
          <a:p>
            <a:endParaRPr lang="en-US" sz="2400" dirty="0" smtClean="0"/>
          </a:p>
          <a:p>
            <a:r>
              <a:rPr lang="en-US" sz="2400" dirty="0" smtClean="0"/>
              <a:t>Wikipedia definition:</a:t>
            </a:r>
          </a:p>
          <a:p>
            <a:endParaRPr lang="en-US" dirty="0" smtClean="0"/>
          </a:p>
          <a:p>
            <a:endParaRPr lang="en-US" dirty="0" smtClean="0"/>
          </a:p>
          <a:p>
            <a:endParaRPr lang="en-US" dirty="0"/>
          </a:p>
        </p:txBody>
      </p:sp>
      <p:sp>
        <p:nvSpPr>
          <p:cNvPr id="6" name="Rectangle 5"/>
          <p:cNvSpPr/>
          <p:nvPr/>
        </p:nvSpPr>
        <p:spPr>
          <a:xfrm>
            <a:off x="3733800" y="3352800"/>
            <a:ext cx="4572000" cy="830997"/>
          </a:xfrm>
          <a:prstGeom prst="rect">
            <a:avLst/>
          </a:prstGeom>
        </p:spPr>
        <p:txBody>
          <a:bodyPr>
            <a:spAutoFit/>
          </a:bodyPr>
          <a:lstStyle/>
          <a:p>
            <a:r>
              <a:rPr lang="en-US" sz="2400" dirty="0" smtClean="0"/>
              <a:t>An </a:t>
            </a:r>
            <a:r>
              <a:rPr lang="en-US" sz="2400" b="1" dirty="0" smtClean="0"/>
              <a:t>ionic liquid</a:t>
            </a:r>
            <a:r>
              <a:rPr lang="en-US" sz="2400" dirty="0" smtClean="0"/>
              <a:t> (IL) is a </a:t>
            </a:r>
            <a:r>
              <a:rPr lang="en-US" sz="2400" dirty="0" smtClean="0">
                <a:hlinkClick r:id="rId2" tooltip="Salt (chemistry)"/>
              </a:rPr>
              <a:t>salt</a:t>
            </a:r>
            <a:r>
              <a:rPr lang="en-US" sz="2400" dirty="0" smtClean="0"/>
              <a:t> in the </a:t>
            </a:r>
            <a:r>
              <a:rPr lang="en-US" sz="2400" dirty="0" smtClean="0">
                <a:hlinkClick r:id="rId3" tooltip="Liquid"/>
              </a:rPr>
              <a:t>liquid</a:t>
            </a:r>
            <a:r>
              <a:rPr lang="en-US" sz="2400" dirty="0" smtClean="0"/>
              <a:t> state.</a:t>
            </a:r>
            <a:endParaRPr lang="en-US" sz="2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R-1234yf and SNAP</a:t>
            </a:r>
            <a:endParaRPr lang="en-US" dirty="0"/>
          </a:p>
        </p:txBody>
      </p:sp>
      <p:sp>
        <p:nvSpPr>
          <p:cNvPr id="3" name="Rectangle 2"/>
          <p:cNvSpPr/>
          <p:nvPr/>
        </p:nvSpPr>
        <p:spPr>
          <a:xfrm>
            <a:off x="304800" y="2209800"/>
            <a:ext cx="8569975" cy="1569660"/>
          </a:xfrm>
          <a:prstGeom prst="rect">
            <a:avLst/>
          </a:prstGeom>
        </p:spPr>
        <p:txBody>
          <a:bodyPr wrap="none">
            <a:spAutoFit/>
          </a:bodyPr>
          <a:lstStyle/>
          <a:p>
            <a:r>
              <a:rPr lang="en-US" sz="2400" dirty="0" smtClean="0"/>
              <a:t>R-1234yf is SNAP approved.</a:t>
            </a:r>
          </a:p>
          <a:p>
            <a:endParaRPr lang="en-US" sz="2400" dirty="0"/>
          </a:p>
          <a:p>
            <a:r>
              <a:rPr lang="en-US" sz="2400" dirty="0" smtClean="0"/>
              <a:t>R-134a is SNAP approved for new vehicles until about </a:t>
            </a:r>
          </a:p>
          <a:p>
            <a:r>
              <a:rPr lang="en-US" sz="2400" dirty="0" smtClean="0"/>
              <a:t>2020. SNAP approval for vehicle service will not change.</a:t>
            </a:r>
            <a:endParaRPr lang="en-US" sz="2400" dirty="0"/>
          </a:p>
        </p:txBody>
      </p:sp>
      <p:sp>
        <p:nvSpPr>
          <p:cNvPr id="4" name="Slide Number Placeholder 3"/>
          <p:cNvSpPr>
            <a:spLocks noGrp="1"/>
          </p:cNvSpPr>
          <p:nvPr>
            <p:ph type="sldNum" sz="quarter" idx="12"/>
          </p:nvPr>
        </p:nvSpPr>
        <p:spPr/>
        <p:txBody>
          <a:bodyPr/>
          <a:lstStyle/>
          <a:p>
            <a:fld id="{54BEF6C4-506A-449F-8C4D-93035322B05F}" type="slidenum">
              <a:rPr lang="en-US" smtClean="0"/>
              <a:pPr/>
              <a:t>17</a:t>
            </a:fld>
            <a:endParaRPr lang="en-US"/>
          </a:p>
        </p:txBody>
      </p:sp>
      <p:sp>
        <p:nvSpPr>
          <p:cNvPr id="5" name="Footer Placeholder 4"/>
          <p:cNvSpPr>
            <a:spLocks noGrp="1"/>
          </p:cNvSpPr>
          <p:nvPr>
            <p:ph type="ftr" sz="quarter" idx="11"/>
          </p:nvPr>
        </p:nvSpPr>
        <p:spPr/>
        <p:txBody>
          <a:bodyPr/>
          <a:lstStyle/>
          <a:p>
            <a:r>
              <a:rPr lang="en-US" smtClean="0"/>
              <a:t>Tom Birch, Jim Halderman</a:t>
            </a: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EPA Announcement, 2/11/2013</a:t>
            </a:r>
            <a:endParaRPr lang="en-US" dirty="0"/>
          </a:p>
        </p:txBody>
      </p:sp>
      <p:sp>
        <p:nvSpPr>
          <p:cNvPr id="3" name="Rectangle 2"/>
          <p:cNvSpPr/>
          <p:nvPr/>
        </p:nvSpPr>
        <p:spPr>
          <a:xfrm>
            <a:off x="304800" y="2286000"/>
            <a:ext cx="8610600" cy="3170099"/>
          </a:xfrm>
          <a:prstGeom prst="rect">
            <a:avLst/>
          </a:prstGeom>
        </p:spPr>
        <p:txBody>
          <a:bodyPr wrap="square">
            <a:spAutoFit/>
          </a:bodyPr>
          <a:lstStyle/>
          <a:p>
            <a:r>
              <a:rPr lang="en-US" sz="2000" dirty="0" smtClean="0"/>
              <a:t>According to the agency, a proposed rule will be issued this summer to withdraw approval for 134a for use in new motor vehicles and as an aerosol in consumer products. EPA pointed to the availability of substitutes for 134a in both motor vehicles and consumer products including 1234yf which was approved under SNAP for use on vehicles. </a:t>
            </a:r>
            <a:r>
              <a:rPr lang="en-US" sz="2000" u="sng" dirty="0" smtClean="0"/>
              <a:t>EPA did clarify that the upcoming action will not impact the use of 134a in the servicing of motor vehicles already on the road. </a:t>
            </a:r>
            <a:r>
              <a:rPr lang="en-US" sz="2000" dirty="0" smtClean="0"/>
              <a:t>As part of the announcement, EPA did not specify a timeline for ending use of 134a, but stated that such action would be determined based on each specified use case.</a:t>
            </a:r>
            <a:endParaRPr lang="en-US" sz="2000" dirty="0"/>
          </a:p>
        </p:txBody>
      </p:sp>
      <p:sp>
        <p:nvSpPr>
          <p:cNvPr id="4" name="Slide Number Placeholder 3"/>
          <p:cNvSpPr>
            <a:spLocks noGrp="1"/>
          </p:cNvSpPr>
          <p:nvPr>
            <p:ph type="sldNum" sz="quarter" idx="12"/>
          </p:nvPr>
        </p:nvSpPr>
        <p:spPr/>
        <p:txBody>
          <a:bodyPr/>
          <a:lstStyle/>
          <a:p>
            <a:fld id="{54BEF6C4-506A-449F-8C4D-93035322B05F}" type="slidenum">
              <a:rPr lang="en-US" smtClean="0"/>
              <a:pPr/>
              <a:t>18</a:t>
            </a:fld>
            <a:endParaRPr lang="en-US"/>
          </a:p>
        </p:txBody>
      </p:sp>
      <p:sp>
        <p:nvSpPr>
          <p:cNvPr id="5" name="Footer Placeholder 4"/>
          <p:cNvSpPr>
            <a:spLocks noGrp="1"/>
          </p:cNvSpPr>
          <p:nvPr>
            <p:ph type="ftr" sz="quarter" idx="11"/>
          </p:nvPr>
        </p:nvSpPr>
        <p:spPr/>
        <p:txBody>
          <a:bodyPr/>
          <a:lstStyle/>
          <a:p>
            <a:r>
              <a:rPr lang="en-US" smtClean="0"/>
              <a:t>Tom Birch, Jim Halderman</a:t>
            </a: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Tom Birch, Jim Halderman</a:t>
            </a:r>
            <a:endParaRPr lang="en-US"/>
          </a:p>
        </p:txBody>
      </p:sp>
      <p:sp>
        <p:nvSpPr>
          <p:cNvPr id="3" name="Slide Number Placeholder 2"/>
          <p:cNvSpPr>
            <a:spLocks noGrp="1"/>
          </p:cNvSpPr>
          <p:nvPr>
            <p:ph type="sldNum" sz="quarter" idx="12"/>
          </p:nvPr>
        </p:nvSpPr>
        <p:spPr/>
        <p:txBody>
          <a:bodyPr/>
          <a:lstStyle/>
          <a:p>
            <a:fld id="{54BEF6C4-506A-449F-8C4D-93035322B05F}" type="slidenum">
              <a:rPr lang="en-US" smtClean="0"/>
              <a:pPr/>
              <a:t>19</a:t>
            </a:fld>
            <a:endParaRPr lang="en-US"/>
          </a:p>
        </p:txBody>
      </p:sp>
      <p:sp>
        <p:nvSpPr>
          <p:cNvPr id="4" name="Title 3"/>
          <p:cNvSpPr>
            <a:spLocks noGrp="1"/>
          </p:cNvSpPr>
          <p:nvPr>
            <p:ph type="title"/>
          </p:nvPr>
        </p:nvSpPr>
        <p:spPr/>
        <p:txBody>
          <a:bodyPr/>
          <a:lstStyle/>
          <a:p>
            <a:r>
              <a:rPr lang="en-US" dirty="0" smtClean="0"/>
              <a:t>R-1234yf System</a:t>
            </a:r>
            <a:endParaRPr lang="en-US" dirty="0"/>
          </a:p>
        </p:txBody>
      </p:sp>
      <p:pic>
        <p:nvPicPr>
          <p:cNvPr id="50178" name="Picture 2" descr="http://www.underhoodservice.com/Content/Site308/Articles/02_01_2009/46600Image1jpg_00000020107.jpg"/>
          <p:cNvPicPr>
            <a:picLocks noChangeAspect="1" noChangeArrowheads="1"/>
          </p:cNvPicPr>
          <p:nvPr/>
        </p:nvPicPr>
        <p:blipFill>
          <a:blip r:embed="rId2" cstate="print"/>
          <a:srcRect/>
          <a:stretch>
            <a:fillRect/>
          </a:stretch>
        </p:blipFill>
        <p:spPr bwMode="auto">
          <a:xfrm>
            <a:off x="1143000" y="1447800"/>
            <a:ext cx="6629400" cy="497205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Introductions</a:t>
            </a:r>
            <a:endParaRPr lang="en-US" dirty="0"/>
          </a:p>
        </p:txBody>
      </p:sp>
      <p:sp>
        <p:nvSpPr>
          <p:cNvPr id="7" name="Text Placeholder 6"/>
          <p:cNvSpPr>
            <a:spLocks noGrp="1"/>
          </p:cNvSpPr>
          <p:nvPr>
            <p:ph type="body" idx="1"/>
          </p:nvPr>
        </p:nvSpPr>
        <p:spPr/>
        <p:txBody>
          <a:bodyPr/>
          <a:lstStyle/>
          <a:p>
            <a:endParaRPr lang="en-US"/>
          </a:p>
        </p:txBody>
      </p:sp>
      <p:sp>
        <p:nvSpPr>
          <p:cNvPr id="8" name="Text Placeholder 7"/>
          <p:cNvSpPr>
            <a:spLocks noGrp="1"/>
          </p:cNvSpPr>
          <p:nvPr>
            <p:ph type="body" sz="half" idx="3"/>
          </p:nvPr>
        </p:nvSpPr>
        <p:spPr/>
        <p:txBody>
          <a:bodyPr/>
          <a:lstStyle/>
          <a:p>
            <a:endParaRPr lang="en-US"/>
          </a:p>
        </p:txBody>
      </p:sp>
      <p:sp>
        <p:nvSpPr>
          <p:cNvPr id="2" name="Content Placeholder 1"/>
          <p:cNvSpPr>
            <a:spLocks noGrp="1"/>
          </p:cNvSpPr>
          <p:nvPr>
            <p:ph sz="quarter" idx="2"/>
          </p:nvPr>
        </p:nvSpPr>
        <p:spPr/>
        <p:txBody>
          <a:bodyPr>
            <a:normAutofit/>
          </a:bodyPr>
          <a:lstStyle/>
          <a:p>
            <a:r>
              <a:rPr lang="en-US" b="1" dirty="0" smtClean="0">
                <a:solidFill>
                  <a:srgbClr val="C00000"/>
                </a:solidFill>
              </a:rPr>
              <a:t>Tom </a:t>
            </a:r>
            <a:r>
              <a:rPr lang="en-US" b="1" dirty="0" smtClean="0">
                <a:solidFill>
                  <a:srgbClr val="C00000"/>
                </a:solidFill>
                <a:latin typeface="Tahoma" pitchFamily="34" charset="0"/>
                <a:ea typeface="Tahoma" pitchFamily="34" charset="0"/>
                <a:cs typeface="Tahoma" pitchFamily="34" charset="0"/>
              </a:rPr>
              <a:t>Birch-</a:t>
            </a:r>
            <a:r>
              <a:rPr lang="en-US" sz="2000" dirty="0" smtClean="0">
                <a:latin typeface="Tahoma" pitchFamily="34" charset="0"/>
                <a:ea typeface="Tahoma" pitchFamily="34" charset="0"/>
                <a:cs typeface="Tahoma" pitchFamily="34" charset="0"/>
              </a:rPr>
              <a:t>Retired Instructor, Yuba College and automotive textbook author, CAT Member: 34 years and NACAT Member</a:t>
            </a:r>
          </a:p>
          <a:p>
            <a:pPr marL="342900" indent="-342900">
              <a:lnSpc>
                <a:spcPct val="90000"/>
              </a:lnSpc>
              <a:buClr>
                <a:schemeClr val="folHlink"/>
              </a:buClr>
              <a:buSzPct val="60000"/>
              <a:defRPr/>
            </a:pPr>
            <a:r>
              <a:rPr lang="en-US" b="1" dirty="0" smtClean="0">
                <a:solidFill>
                  <a:srgbClr val="C00000"/>
                </a:solidFill>
              </a:rPr>
              <a:t>Jim</a:t>
            </a:r>
            <a:r>
              <a:rPr lang="en-US" dirty="0" smtClean="0">
                <a:solidFill>
                  <a:srgbClr val="C00000"/>
                </a:solidFill>
              </a:rPr>
              <a:t> </a:t>
            </a:r>
            <a:r>
              <a:rPr lang="en-US" sz="2000" b="1" dirty="0" smtClean="0">
                <a:solidFill>
                  <a:srgbClr val="C00000"/>
                </a:solidFill>
              </a:rPr>
              <a:t>Halderman</a:t>
            </a:r>
            <a:r>
              <a:rPr lang="en-US" sz="2000" dirty="0" smtClean="0"/>
              <a:t>-</a:t>
            </a:r>
            <a:r>
              <a:rPr lang="en-US" altLang="en-US" sz="2000" dirty="0">
                <a:latin typeface="Tahoma" pitchFamily="34" charset="0"/>
              </a:rPr>
              <a:t>Former</a:t>
            </a:r>
            <a:r>
              <a:rPr lang="en-US" altLang="en-US" sz="2000" dirty="0">
                <a:solidFill>
                  <a:srgbClr val="C00000"/>
                </a:solidFill>
                <a:latin typeface="Tahoma" pitchFamily="34" charset="0"/>
              </a:rPr>
              <a:t> </a:t>
            </a:r>
            <a:r>
              <a:rPr lang="en-US" altLang="en-US" sz="2000" dirty="0">
                <a:latin typeface="Tahoma" pitchFamily="34" charset="0"/>
              </a:rPr>
              <a:t>flat-rate technician and college instructor</a:t>
            </a:r>
          </a:p>
          <a:p>
            <a:pPr marL="342900" indent="-342900">
              <a:lnSpc>
                <a:spcPct val="90000"/>
              </a:lnSpc>
              <a:buClr>
                <a:schemeClr val="folHlink"/>
              </a:buClr>
              <a:buSzPct val="60000"/>
              <a:defRPr/>
            </a:pPr>
            <a:r>
              <a:rPr lang="en-US" altLang="en-US" sz="2000" dirty="0">
                <a:latin typeface="Tahoma" pitchFamily="34" charset="0"/>
              </a:rPr>
              <a:t>Author of many automotive books and lives in Dayton, Ohio.</a:t>
            </a:r>
          </a:p>
          <a:p>
            <a:endParaRPr lang="en-US" dirty="0"/>
          </a:p>
        </p:txBody>
      </p:sp>
      <p:sp>
        <p:nvSpPr>
          <p:cNvPr id="9" name="Content Placeholder 8"/>
          <p:cNvSpPr>
            <a:spLocks noGrp="1"/>
          </p:cNvSpPr>
          <p:nvPr>
            <p:ph sz="quarter" idx="4"/>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Tom Birch, Jim Halderman</a:t>
            </a:r>
            <a:endParaRPr lang="en-US"/>
          </a:p>
        </p:txBody>
      </p:sp>
      <p:sp>
        <p:nvSpPr>
          <p:cNvPr id="4" name="Slide Number Placeholder 3"/>
          <p:cNvSpPr>
            <a:spLocks noGrp="1"/>
          </p:cNvSpPr>
          <p:nvPr>
            <p:ph type="sldNum" sz="quarter" idx="12"/>
          </p:nvPr>
        </p:nvSpPr>
        <p:spPr/>
        <p:txBody>
          <a:bodyPr/>
          <a:lstStyle/>
          <a:p>
            <a:fld id="{54BEF6C4-506A-449F-8C4D-93035322B05F}" type="slidenum">
              <a:rPr lang="en-US" smtClean="0"/>
              <a:pPr/>
              <a:t>2</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400" y="1219200"/>
            <a:ext cx="3882417" cy="4979489"/>
          </a:xfrm>
          <a:prstGeom prst="rect">
            <a:avLst/>
          </a:prstGeom>
        </p:spPr>
      </p:pic>
    </p:spTree>
    <p:extLst>
      <p:ext uri="{BB962C8B-B14F-4D97-AF65-F5344CB8AC3E}">
        <p14:creationId xmlns:p14="http://schemas.microsoft.com/office/powerpoint/2010/main" val="25303021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Internal Heat Exchanger (IHX)</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1143000" y="1600200"/>
            <a:ext cx="6858000" cy="2076450"/>
          </a:xfrm>
          <a:prstGeom prst="rect">
            <a:avLst/>
          </a:prstGeom>
          <a:noFill/>
          <a:ln w="9525">
            <a:noFill/>
            <a:miter lim="800000"/>
            <a:headEnd/>
            <a:tailEnd/>
          </a:ln>
        </p:spPr>
      </p:pic>
      <p:sp>
        <p:nvSpPr>
          <p:cNvPr id="4" name="TextBox 3"/>
          <p:cNvSpPr txBox="1"/>
          <p:nvPr/>
        </p:nvSpPr>
        <p:spPr>
          <a:xfrm>
            <a:off x="762000" y="3886200"/>
            <a:ext cx="8001000" cy="1200329"/>
          </a:xfrm>
          <a:prstGeom prst="rect">
            <a:avLst/>
          </a:prstGeom>
          <a:noFill/>
        </p:spPr>
        <p:txBody>
          <a:bodyPr wrap="square" rtlCol="0">
            <a:spAutoFit/>
          </a:bodyPr>
          <a:lstStyle/>
          <a:p>
            <a:r>
              <a:rPr lang="en-US" sz="2400" dirty="0" smtClean="0"/>
              <a:t>The major difference in a 2014 Jeep Cherokee A/C system is the addition of a High/Low Side double-wall heat exchanger to improve efficiency.</a:t>
            </a:r>
            <a:endParaRPr lang="en-US" sz="2400" dirty="0"/>
          </a:p>
        </p:txBody>
      </p:sp>
      <p:sp>
        <p:nvSpPr>
          <p:cNvPr id="5" name="Slide Number Placeholder 4"/>
          <p:cNvSpPr>
            <a:spLocks noGrp="1"/>
          </p:cNvSpPr>
          <p:nvPr>
            <p:ph type="sldNum" sz="quarter" idx="12"/>
          </p:nvPr>
        </p:nvSpPr>
        <p:spPr/>
        <p:txBody>
          <a:bodyPr/>
          <a:lstStyle/>
          <a:p>
            <a:fld id="{54BEF6C4-506A-449F-8C4D-93035322B05F}" type="slidenum">
              <a:rPr lang="en-US" smtClean="0"/>
              <a:pPr/>
              <a:t>20</a:t>
            </a:fld>
            <a:endParaRPr lang="en-US"/>
          </a:p>
        </p:txBody>
      </p:sp>
      <p:sp>
        <p:nvSpPr>
          <p:cNvPr id="6" name="Footer Placeholder 5"/>
          <p:cNvSpPr>
            <a:spLocks noGrp="1"/>
          </p:cNvSpPr>
          <p:nvPr>
            <p:ph type="ftr" sz="quarter" idx="11"/>
          </p:nvPr>
        </p:nvSpPr>
        <p:spPr/>
        <p:txBody>
          <a:bodyPr/>
          <a:lstStyle/>
          <a:p>
            <a:r>
              <a:rPr lang="en-US" smtClean="0"/>
              <a:t>Tom Birch, Jim Halderman</a:t>
            </a: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Refrigerant Oil</a:t>
            </a:r>
            <a:endParaRPr lang="en-US" dirty="0"/>
          </a:p>
        </p:txBody>
      </p:sp>
      <p:pic>
        <p:nvPicPr>
          <p:cNvPr id="3074" name="Picture 2" descr="Auto"/>
          <p:cNvPicPr>
            <a:picLocks noChangeAspect="1" noChangeArrowheads="1"/>
          </p:cNvPicPr>
          <p:nvPr/>
        </p:nvPicPr>
        <p:blipFill>
          <a:blip r:embed="rId2" cstate="print"/>
          <a:srcRect/>
          <a:stretch>
            <a:fillRect/>
          </a:stretch>
        </p:blipFill>
        <p:spPr bwMode="auto">
          <a:xfrm>
            <a:off x="304800" y="1066800"/>
            <a:ext cx="4953000" cy="1819469"/>
          </a:xfrm>
          <a:prstGeom prst="rect">
            <a:avLst/>
          </a:prstGeom>
          <a:noFill/>
        </p:spPr>
      </p:pic>
      <p:sp>
        <p:nvSpPr>
          <p:cNvPr id="4" name="TextBox 3"/>
          <p:cNvSpPr txBox="1"/>
          <p:nvPr/>
        </p:nvSpPr>
        <p:spPr>
          <a:xfrm>
            <a:off x="5029200" y="6324600"/>
            <a:ext cx="3200400" cy="369332"/>
          </a:xfrm>
          <a:prstGeom prst="rect">
            <a:avLst/>
          </a:prstGeom>
          <a:noFill/>
        </p:spPr>
        <p:txBody>
          <a:bodyPr wrap="square" rtlCol="0">
            <a:spAutoFit/>
          </a:bodyPr>
          <a:lstStyle/>
          <a:p>
            <a:r>
              <a:rPr lang="en-US" dirty="0" smtClean="0"/>
              <a:t>Bvaoils.com</a:t>
            </a:r>
            <a:endParaRPr lang="en-US" dirty="0"/>
          </a:p>
        </p:txBody>
      </p:sp>
      <p:pic>
        <p:nvPicPr>
          <p:cNvPr id="3076" name="Picture 4"/>
          <p:cNvPicPr>
            <a:picLocks noChangeAspect="1" noChangeArrowheads="1"/>
          </p:cNvPicPr>
          <p:nvPr/>
        </p:nvPicPr>
        <p:blipFill>
          <a:blip r:embed="rId3" cstate="print"/>
          <a:srcRect/>
          <a:stretch>
            <a:fillRect/>
          </a:stretch>
        </p:blipFill>
        <p:spPr bwMode="auto">
          <a:xfrm>
            <a:off x="3962400" y="3013910"/>
            <a:ext cx="5181600" cy="3272589"/>
          </a:xfrm>
          <a:prstGeom prst="rect">
            <a:avLst/>
          </a:prstGeom>
          <a:noFill/>
          <a:ln w="9525">
            <a:noFill/>
            <a:miter lim="800000"/>
            <a:headEnd/>
            <a:tailEnd/>
          </a:ln>
        </p:spPr>
      </p:pic>
      <p:sp>
        <p:nvSpPr>
          <p:cNvPr id="7" name="Rectangle 6"/>
          <p:cNvSpPr/>
          <p:nvPr/>
        </p:nvSpPr>
        <p:spPr>
          <a:xfrm>
            <a:off x="533400" y="3581400"/>
            <a:ext cx="2895600" cy="1384995"/>
          </a:xfrm>
          <a:prstGeom prst="rect">
            <a:avLst/>
          </a:prstGeom>
        </p:spPr>
        <p:txBody>
          <a:bodyPr wrap="square">
            <a:spAutoFit/>
          </a:bodyPr>
          <a:lstStyle/>
          <a:p>
            <a:r>
              <a:rPr lang="en-US" sz="2800" dirty="0" smtClean="0"/>
              <a:t>And new oils are developed for our new refrigerants</a:t>
            </a:r>
            <a:endParaRPr lang="en-US" sz="2800" dirty="0"/>
          </a:p>
        </p:txBody>
      </p:sp>
      <p:sp>
        <p:nvSpPr>
          <p:cNvPr id="8" name="Rectangle 7"/>
          <p:cNvSpPr/>
          <p:nvPr/>
        </p:nvSpPr>
        <p:spPr>
          <a:xfrm>
            <a:off x="5334000" y="1219200"/>
            <a:ext cx="3429000" cy="1200329"/>
          </a:xfrm>
          <a:prstGeom prst="rect">
            <a:avLst/>
          </a:prstGeom>
        </p:spPr>
        <p:txBody>
          <a:bodyPr wrap="square">
            <a:spAutoFit/>
          </a:bodyPr>
          <a:lstStyle/>
          <a:p>
            <a:r>
              <a:rPr lang="en-US" sz="2400" dirty="0" smtClean="0"/>
              <a:t>Most R-134a systems use a PAG oil to suit compressor needs. </a:t>
            </a:r>
            <a:endParaRPr lang="en-US" sz="2400" dirty="0"/>
          </a:p>
        </p:txBody>
      </p:sp>
      <p:sp>
        <p:nvSpPr>
          <p:cNvPr id="9" name="Slide Number Placeholder 8"/>
          <p:cNvSpPr>
            <a:spLocks noGrp="1"/>
          </p:cNvSpPr>
          <p:nvPr>
            <p:ph type="sldNum" sz="quarter" idx="12"/>
          </p:nvPr>
        </p:nvSpPr>
        <p:spPr/>
        <p:txBody>
          <a:bodyPr/>
          <a:lstStyle/>
          <a:p>
            <a:fld id="{54BEF6C4-506A-449F-8C4D-93035322B05F}" type="slidenum">
              <a:rPr lang="en-US" smtClean="0"/>
              <a:pPr/>
              <a:t>21</a:t>
            </a:fld>
            <a:endParaRPr lang="en-US"/>
          </a:p>
        </p:txBody>
      </p:sp>
      <p:sp>
        <p:nvSpPr>
          <p:cNvPr id="10" name="Footer Placeholder 9"/>
          <p:cNvSpPr>
            <a:spLocks noGrp="1"/>
          </p:cNvSpPr>
          <p:nvPr>
            <p:ph type="ftr" sz="quarter" idx="11"/>
          </p:nvPr>
        </p:nvSpPr>
        <p:spPr/>
        <p:txBody>
          <a:bodyPr/>
          <a:lstStyle/>
          <a:p>
            <a:r>
              <a:rPr lang="en-US" smtClean="0"/>
              <a:t>Tom Birch, Jim Halderman</a:t>
            </a: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Refrigerant Oil 2</a:t>
            </a:r>
            <a:endParaRPr lang="en-US" dirty="0"/>
          </a:p>
        </p:txBody>
      </p:sp>
      <p:sp>
        <p:nvSpPr>
          <p:cNvPr id="3" name="Rectangle 2"/>
          <p:cNvSpPr/>
          <p:nvPr/>
        </p:nvSpPr>
        <p:spPr>
          <a:xfrm>
            <a:off x="1295400" y="2438400"/>
            <a:ext cx="6603090" cy="461665"/>
          </a:xfrm>
          <a:prstGeom prst="rect">
            <a:avLst/>
          </a:prstGeom>
        </p:spPr>
        <p:txBody>
          <a:bodyPr wrap="none">
            <a:spAutoFit/>
          </a:bodyPr>
          <a:lstStyle/>
          <a:p>
            <a:r>
              <a:rPr lang="en-US" sz="2400" dirty="0" smtClean="0"/>
              <a:t>A new PAG oil was developed for R-1234yf</a:t>
            </a:r>
            <a:endParaRPr lang="en-US" sz="2400" dirty="0"/>
          </a:p>
        </p:txBody>
      </p:sp>
      <p:sp>
        <p:nvSpPr>
          <p:cNvPr id="4" name="Rectangle 3"/>
          <p:cNvSpPr/>
          <p:nvPr/>
        </p:nvSpPr>
        <p:spPr>
          <a:xfrm>
            <a:off x="381000" y="3276600"/>
            <a:ext cx="8305800" cy="830997"/>
          </a:xfrm>
          <a:prstGeom prst="rect">
            <a:avLst/>
          </a:prstGeom>
        </p:spPr>
        <p:txBody>
          <a:bodyPr wrap="square">
            <a:spAutoFit/>
          </a:bodyPr>
          <a:lstStyle/>
          <a:p>
            <a:r>
              <a:rPr lang="en-US" sz="2400" dirty="0" smtClean="0"/>
              <a:t>Chrysler is using PAG ND-12 which is backwards compatible with their R-134a systems</a:t>
            </a:r>
            <a:endParaRPr lang="en-US" sz="2400" dirty="0"/>
          </a:p>
        </p:txBody>
      </p:sp>
      <p:sp>
        <p:nvSpPr>
          <p:cNvPr id="5" name="Slide Number Placeholder 4"/>
          <p:cNvSpPr>
            <a:spLocks noGrp="1"/>
          </p:cNvSpPr>
          <p:nvPr>
            <p:ph type="sldNum" sz="quarter" idx="12"/>
          </p:nvPr>
        </p:nvSpPr>
        <p:spPr/>
        <p:txBody>
          <a:bodyPr/>
          <a:lstStyle/>
          <a:p>
            <a:fld id="{54BEF6C4-506A-449F-8C4D-93035322B05F}" type="slidenum">
              <a:rPr lang="en-US" smtClean="0"/>
              <a:pPr/>
              <a:t>22</a:t>
            </a:fld>
            <a:endParaRPr lang="en-US"/>
          </a:p>
        </p:txBody>
      </p:sp>
      <p:sp>
        <p:nvSpPr>
          <p:cNvPr id="6" name="Footer Placeholder 5"/>
          <p:cNvSpPr>
            <a:spLocks noGrp="1"/>
          </p:cNvSpPr>
          <p:nvPr>
            <p:ph type="ftr" sz="quarter" idx="11"/>
          </p:nvPr>
        </p:nvSpPr>
        <p:spPr/>
        <p:txBody>
          <a:bodyPr/>
          <a:lstStyle/>
          <a:p>
            <a:r>
              <a:rPr lang="en-US" smtClean="0"/>
              <a:t>Tom Birch, Jim Halderman</a:t>
            </a: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Oil Injectors</a:t>
            </a:r>
            <a:endParaRPr lang="en-US" dirty="0"/>
          </a:p>
        </p:txBody>
      </p:sp>
      <p:sp>
        <p:nvSpPr>
          <p:cNvPr id="30722" name="AutoShape 2" descr="data:image/jpeg;base64,/9j/4AAQSkZJRgABAQAAAQABAAD/2wCEAAkGBhQRERUUEhQUExQUFBIUFRUYFRAQGBUYFhcVFRUSFxUXGyYeFxkkGRQWHy8gIycpLCwsFR4xNTAqNSYrLCkBCQoKDgwOGg8PGCkkHB8pKSopKSk1KSkpKSkpLCksKSksKSwpKSwpKSksKSkpKSwpKSksKSkpLCkpLCkpKSkpKf/AABEIALAAsAMBIgACEQEDEQH/xAAcAAEAAQUBAQAAAAAAAAAAAAAABwEDBAUGAgj/xAA6EAABAgMECAQEBQMFAAAAAAABAAIDBBEFEiExBgcTIkFRYXEygZHBI0KhsTNSctHwFCRiF5Ky0vH/xAAZAQEAAwEBAAAAAAAAAAAAAAAAAgMEAQX/xAAmEQEAAgIBBAEEAwEAAAAAAAAAAQIDESEEEjJBMSIzUYFhYqET/9oADAMBAAIRAxEAPwCcUREBERAVEquY0s00hyjDjvUyXYrNp1Dkzp0MxNtYKuIC4y3taUCBVrTedwAxUU2/ppMTj6BzmtOAaK1PosqxdWczM0LvhtOdalxWyOmrSO7JP6Z/+02nVIbab1zxqm6wAdSsX/WeZrkz1K7OytTEqwfFBiHjeJP0W3dqtkiKbJvoozkxR8VSil/y4mzNczyQHsBxAwNVIMlpix1NoCyvPL1XHW1qehtN+XqxwxFCaV6jiueizE5I4RWF7OLgC4ebTksXU5JiYnFXj2vxV4nvlNgtFl29eFFoG6xZQxDD2gqCQelFFE/rGa2AQxjhEIIpeo0VrQ0GNAuJgzQYN+pdEJNelc691HHfujcw7aNPq6UtBkQVY4EFZK+aLD0qjy5BhRCR+V2IUkWBreY4hkwCw88x6qxHaT0WvkLbhRhVjgVW1rXZAhl7yAAK4o6zS8c16UPwdJJybcJiAHGC6KWAVui40gX+5xx6BSPYdqX9x53hiOo4FBuUREBERAVCqrS6UW62VgueTkF2I3OoN6a3TfTJklCONXnIcSoTJj2jHxq4uOAxo0cyrs5MxbRmbxq68aMGNKZ/ZTDoRoY2WhhzgC40JPMr0I7emr/Zj5zT/DA0N1bQ4DQ+ILz8ySMfLkF3kKAGigFArgCqsFrTady11iKxqBERRdUosWcs9kQG80HBZaoQg+ZNacyxs3soTQ24DeIABJca4+VFye8/EeGoY2v0AUta7LJl4dIl34rjQEGnU1HHAKKI77jaD5Rd63z4jTpkjisvCcXuawira8cDTlwWbDmojTdexx7AuWJZE42HEYI94wa74aBeu8aHnkupOlstKuvyMaZDqjcfDYWU41qVG9ojiN7/AMc1P6WrOtqLLuBhvdDI+R1QPQrJ0t01jzEEQ3boPjNSb1Mmg8AsDSTSEz0RsSK644NDWlraszzJGNViykGI9jm0DwATWtB3Sndrn5JnTpdEbVgxtixxmIT4DReMJx2T2sNQXt4deak+FNCgjQiHXKnChvN4t7jOi47VJo8ww78Sl6JjX/EYN+tSuin7OMnOw7n4cd1x7OFaGkSnPDHmFJ1IMlMiIxrhxCyFpNFIlYNPykj0JHst2joiKhQeI0QNBJ4BQbrI0mdMRti07tcf59VKOnFsiBLuxxIKhrROzTNzYc4Vq6p7DP64LX01dbyT6Z81uYpHt3mrTRENbtXjHCnZSY1tFYkZUQ2BowoAslZ73m87ldWvbGhERQSEREBW48UNaSeAVxcjrJ0hErJxDUBxF1o6nAfzoghXWDpB/VzzzmyDutHN1f8At9lxUV15/wCnDueJ8ytjFhvLHFjXPI3nkAuul2Ar2FT5rXQW0H37o4zbNgB8QXvCN53YcPPLzWJPwN912lK1py6BbOGNlCFAb76HKtB8gp1OPkF2+gWqx8yRFmW3WZhhzd1P7Loi6rm823u4qF1OjJjxW7GE2pfu3iKgA8SvoJ2r+VcwNdDa66KCrQadBVbCzNGYMv4GAdgB9lw1tFtn2q+ThshTMJ0C4AGxoYLmYYVcOC38CbMxMMc57IrITHRQ5hBBFLra8jXgur0nhwtmQ5oLjgBTj2Wk0e0cbCBhsY1jojg+LdFABwb3PFHXS6NytyC2uZxPnj7rarxCh3QAOC9oCoVVW476NJ5AoIk1tWvU7MHkszVPYwDb9PPth+64nTOcMadIz3jTyUy6C2dspVgOZAr7rdk+jFER7ZqfVkmXRqqoqrC0iIiAiIg8RH0BPJfPutLSD+pm9nX4cGpdjx5fYeani1/wX0NN04+6g+X1ZxzGbEjOYYT333OvUPNraEce6ryZK443KVazbh0WrPRzZwNo8b0XeI6HIUW2tzVdJzYLtnsohHjZu17tyK6ORlQxoaOAAWzhNovIw5b2vNttd61iukW6O6tDAm/7ikTH4Z4UHGnA0oFLkvLNY0BooAtbKjaRieEPdHfMrbr2qzuGOY1IrM1MBjS48Ary53TWcLJchviNAO5wC6410KaMd5inHeLYLTlXi88109nSVxuOLji48ytLovIUDeIhtDR3zcfVdMgIiIC1ukMxcgPPQrZLm9Oot2VdjTBSrG5hyfhCMhD289XiXj719l9D2XBuwmjoFAWgkG/Ng51f9qD3X0LBFGjsFq6ueYj8KMEcTL2iIsbQIiICoVVeYj6CpQaq2Yl67CHzZ9AM1izz2shkuAIYK05ngO+S9Qol5z4vDJvYcfVa6PFMd7WAFhZSKQQKVrSG0+dT5LyOqv3W1+GrHXUNnZUuWw2h2dKnoTiQOgrRZU3HuMJ44ADmTgPqvUBuGKx3fEjBvyso498aBT6fH8I3szbMlbjBzOJPMnMrMVAqr1GcXGaXxb8eFCzF68ezcfZdmuJtyGf65hrkx9OtaA/dB09jQbsIczifNZ6tSzaNA6BXUBERAXF60Ji7KOHNdoo71uxP7eisxRu8I38ZcZqkgB0zlkCfOoU7BQlqgZ8avT3JU2hW9T5q8HgqiIsy4REQFrLajm6GDN5p+59FsSVpGv2kVzuDasb7n+dVVlv2V2lWNy9vIY3kGjtgAsSxoBumI4b8V189AcGN8mrEtWBEiOEK9VkQkuphdY2hIr1NAtzIQnAUcQaZGlF41fqs1zxC/GihjCTkB/B6qlkS5a0uPieS4+fBYk6L8RkMfrd2GQ9VumtovWwU1XbLeeXoIiLQgLBmrJhxHte4bza0PfNZyIKAKqIgIiICjXXD+B6eykoqNtcQ+B/Oitw+cIZPGXO6n2/E9PdTWoV1PHf9PdTUFPqfuSjh8IERFnWiIqEoMC15q4yg8TsB3Kw2NDGhuAw/9+q8xYm1jE/LDwHc5n0WHbdCGgfiRDs2HlXxOp0bivL6vJue1pxV42rZDdo98Y1o43IdeDGGlfN1T6LdXg0VKwLLk3QxdLrzQAG8xTh6K5aJLi2GPnOP6RmoYKbLyu2NBreinN5qOg4BbVeIUO6ABwXtetEahmERF0EREBERAREQFHmt9n9sSpDXEa1YF6TceQVmKdXhC/jLhtUUf49Og+hKm8KAtVj6TQ7H7qfW5K3qvuIYfBVERZlwsG1ZzZsJ4mgHc4BZpWhmom1jU+WH/wAjkoXt21mXYjc6Wy8QYdTUmuNATicz/OSsSLxGjOeBuw/htz8Rxiew8is6MwkijiKZjDHurVmyzmEil1tSQM8zX1qSvDme+7bHENk0UCsWS2+58U8TRvYLxaUUhoa3xPN0dOZ9PutlJy4YwNHAL1enrxtmvPpfREWpUIiICIiAiIgIiIC5jT+BelXcqGvoV061GlEK9LPH+JUq/MOT8IO1dvuzbf1OH2K+hoZwC+bdEolycHMP/cH7L6OlH1Y09AtPVeUSpweK8iIsi9rbYtHZNwFXOwHBYFnMut3sHE3ndz+y28/INjNuuFVoo0jGg5fEYP8AcB3UMlIvGpSrbtlntFVkQ2rVylpMJzofynArKtC0BDhk0xpQdzgFhjpLUldOWJgkxtYxd8rN0d/mK3QWDY8tchAcTiVnLfWNRpRPIiIpOCIiAiIgIiICIiAsW0oN6G4cwVlK3H8J7IPneXsqKyffdhvLWxCagGlK5qfrGfWCzsFG9iRB/Xx2H5tq36VUjWH+Azsq46m2a01tHiRiikbj22CIisBUIVUQYM3Y8OJ4mivPIrBOjpGDYjrv5TvfdbxEFuXhXWgclcREBERAREQEREBERAREQF4jZFe15eKhBDEVt60Ipa98JweQLppewpyreIUgaIxbt6ES43KeLMVxoVy1r6NTEKbdEYwxIb3XgKgFp4ldhozZ7mkveLpNO/crBjpeM8z6XWmOx0KqqKq3qRERAREQEREBERAREQEREBERAREQf//Z"/>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24" name="AutoShape 4" descr="data:image/jpeg;base64,/9j/4AAQSkZJRgABAQAAAQABAAD/2wCEAAkGBhQQEBQREBQVEBIWFBQUFhYVGBcWFRgXFxQXFhgVFRgXHCcfFxwjGRYVHy8hJikqLCwsFR8xNTAqNSYsLCkBCQoKDgwOGQ8PGikcHB81NSw1KSkpKiksKS8pKSkpKSkpLikpKSwpKSkpKSkpKTUsLCkpKSksLCksLCkpKSwpKf/AABEIAHYA5QMBIgACEQEDEQH/xAAbAAEAAgMBAQAAAAAAAAAAAAAABAUBAwYHAv/EADsQAAICAQMCAggDBwIHAQAAAAECAAMRBBIhBTEGQRMiMlFhcYGRBxShI1JisdHh8JLBFRYzQ3KC8UL/xAAZAQEBAQEBAQAAAAAAAAAAAAAAAQIDBAX/xAAmEQEAAgIBAwMEAwAAAAAAAAAAAQIDESESIjEEQZEFExRhIzIz/9oADAMBAAIRAxEAPwD3GIiAiIgIiICIiAiIgIiICIiAiIgIiICIiAiYJmu3UqvtHH8/tA+7LAoJPAE0Ua1XOAefjK3U9YW1SqAkHzPH6TRSuCCOD74NLOnqyM20ZHOM+UnCc2UwfkeZfaNsoPODTfERAREQEREBKPxd4pXp2ma9ke5grlK0ByxStrDk4IRQqsSx7AHgnAN5KvxRoH1Gi1VFeN9unvrXJwNz1Mq5PkMkQOe6t+I3ok04qpre67TJqmW3UV6eutH2hQbbFwzF22gAc7SeJnq3jvU0o1i9OsNdWnXUahrLVqFYILNXUdpW91VWJwQOw7mVfVPAt2dLeum02tsTp6aGynUNhFKgEW1ttOcMXB4BIIwRI2s8K9QWvSaM1V63RaemsOh1HoRfauD+0yjE1KcAJxnGT7oFzpvxIa7X/lKKaWTNGXs1SVWlbaktYpQULOUV+QD3HcTbpPxBa7Wfl6NOtlPpWqNn5ioXeoxR7Rpj6xqVwQWzngnEpeteBtVqbbF/L6OsX20XnVKcajTFNhsRcJm1gUIVwV9rke76q/D65NWgWnTJUnUDrvzakjUlDYbDpyu3POSmd23bjjMD0uIiAiIgIiICJiDAzEr9Z1yqrhnBP7q8n9O0pNV4otfilAg/ebk/aB1FloUZYgD3ngSo1fimpOEzaf4e33MpbksvVfS4OCTu7A8dj5faZSpE/iPw4H1J7wum3UdZvt4GKgfJe/3mmjQ7TuZiD7yTkyTTXZZ/01wPeBx/qMsNP0Dzsb6D/cmRUSkqOAM/57hNtrEYDDB8vKXOn0aoPVUD49z9zNltCt7QzCbVa9P9IgIO1sn45lnpqdihe8+wgAwBgTRrNelQG48nsB3MqbSYkH/jNe3cSR8MczbpNetvsn6HvAkxEQEREBERAREQEREBERARmYzI2t6jXSN1rqg/iOO0kzoScyF1DrVOnGbrFT4E+t9FHJnM3+L21W5dEVStTta5/f8AwKOW47Sn/wCV0Z97Pa5JyxcAEn7k/eUXvVPH6IAaUNi55YnAAPnjvIja+/Ue05C/upwP0ka7p9SKawgbK5AJPfPnzk5B/STei6G+ylAV2DGO2xcDgcfaRrXDFXT0T2iAfcPWb+k3qecVpk+8jcfsOBLjS+H1Htkt8Bwv9TLOnTKgwoCj4DEqKGnolj8udo+PJ+w4Es9P0StOSN597c/YdhJ+JmEYAmZjMjarqddXtuAfd3P0ECVMZlVd1diPUTaOebMjy7gdzMV3Mygs27PmOB9BLpNrGzVKvx+AlDr/ANrZuOQAAMfrJ0ha9gCD7x/KWISZa1rBGPKfWmb0bDHv/TzkV9WBxmb6dJZY4IUhTg58sfOaZh08RE5ujBacz1H8RdJS5TebWBwfRjcAfMFu0p/xW8QNVUmnQlfSAs5HfYDgKPmc/b4zymjRtaeDgfoPh8T/AFnfHjrMdV51DzZclonppG5e99E8X6fVnbUxD4zscbWx7x5H6GXU8C0fSbqyHpfbYp3KRkcier1+Nq69LTbqMrbZhTWuCwcDLDvgDjP1E55IpE9s7h0xTkmO+NS6aJxd34kLnFdJP/kwB+y5kweM9qZtT1snhDkYAzzmcLZK18u8UmXUZmMzj/8AnhrDiuphyMttL4GRk4Hfich4n8XatbTWup9TyZEFZPlznmdcERnv0Vlxz3+zTrtD1rUatK13WMqKO5YhR9zOS61+KOmp4pP5lsjOzhQM8ncRg/SeTs9mofk2aiw8clnb6TpOlfhzrLuWQadffYfWx/4jJ++J9H8XFj/0v8Pn/l5sk/x0+XY63rGuuOKlTToQGDkg5BGRzItnQnYL6RrNQ+7k4PAJyceY+c6Pw/4c9BRXXc3pHRduRnGATj49pdJWAMAYnw7YrWnmeH2a3iI8OL6P4QvqussJQI4wq5II5yM4Hzlw3htm9qzYvmEXDH4bj2+0v8RPTEcOe0HQ9Epp9hBnzY+sx+ZMnbZmfFloXuQJUfWJmVev6uyD9mob4k4/TzlZ0vr7Wu1VpAcDcNvqhl8+PIjIl0m19qeo11+26qfdnn7CRH6ySu5FwuSC1mVwP3sYyRzNYrGc4GffgZ+8+S3rkHGCM89++PljGJYqbaLNS1gwzM4J71gouMYILE88/wC8j06jlQhGeRisF2HHY2HgYOZ916ZmfdhyR23Hdj5KOB9TJtfRmbG88e7y/wBIwP5zfEM8q/JzgHnAz/3bM+fJ9VZJoosJyueQMknd5dgPZHPzlxVolXy/z5dpvAmepdK9NAx9psfLk/0E3p05B3G49styf7STMzO5XSmfwxWX3ZYDvtH9e8t0rCgAcAdp9RIpERA8z/GDorMK9SOVGK3x5ZbKk/DJI+04/p2kwo3H0ahcknz+Cjz7T3XV6RbUauxQ6MMMp5BB8p5j1roIrs/LhcKGYV559XjHPnwTFr9ukrTu2pen1WekW2rfx7PPBI88djOl6hpXvAa5qnA7hRhwfI9gDiUfXOreiUha2dQSihRlfUGNz47jdwB8zInROqu5/wC36RVR81DaPWcKanA9VuPqDOOvd3/TuR1airgMinzCDH8pF6foX1Vvq8ICz7mU8jkY/WdT0DQp6INsQMS3rbRkjccHMuNsWxRfW0i+vCkTw2Mes5+n95pbwTp3cWXp6dwMDfnaBk8bQcHv5zocRiWmOtJ3Vi1ptGpR9J0+ukbakSse5FCj9JIERmdWGYkTXdVqoG66xKx/EwH2HnOP63+KtFYK6YNe/kxBWv6k8n6Cbpjtf+sbYvkrSN2nTupo1WuStSzsFA5P/wAnE9F8XNrvVL+iO0swUY7HBUMTk++bNZbWh2gn0jEAH22LZyAB2P6zxZc847TTXMPRjpF6xaJ4W+u8Woroi7lD59cjG36H/OZpOuZz+yRnOeWP9TKIeHtVqK2rFfoirkq15ycE9gVX1ifM9pfL0bWuAHvqpUYGK1LHge84E9OK8zXc8SxeNTqE9KSR63cjkDt95yeiQf8AEENQZtpsDHvgbCP1OJ2lPRhgC13vP8RAB/8AVcA/XMmU6ZUG1FCj3AAD9JvqY0hU6V27jZ8+T+kkpoVHf1vn/SSYk3LT5VQO3E+pp1msSmt7bWCVopdmbgKoGST9Jy2j/Emm3SWaparsLqjpK69uLbbcqFCqcbd27s2MAHPaQdfE5FvHzCtd2h1I1D3Gmuj9n6+E9IbFt3ejNYXu27gjEjH8TlYUrTpbrb7H1NbUl6q3qfTFRYrs7BT7YwQeYHbxOT6r48ahvRro77rU066m9Ear9gjZ4Zi4DtlX4XPszo+m9QTUU131ZNdtaWISMHa6hlyPLgiBJiIgIiIGJWdZ6KuoAOdrr7J/2PwlpEmh5f1bwqWZltVtpJbAYowY99rAEMpPODJfhvwYRgbBVXncfMkjsS2BuPuAAAnosYk6WuprpqCqFXsBgTZEr+qdVFIHG5j2GfL3mLWisblIiZlYTRqdWtYy52iU93iIohZ1A9wHf+8hdV1pelrfb2qcbVLAZHv7D9Z5repjXbzLpGKfdZW+Id3FNbWH3kYH95xfj7xJqUdaqmsqyuXAKc7jxtYDIAxOo0/UbbEUUUk+qPWf1E7eWeT9BI2o8GPqnzrHQrtAxUCr8HO3cey59wmvT5L/AHK2tzDGam6TWvEvI7UZm3WPlj5klmMuOleD9Rfg1UMQf/3b6ifryR8p670vwvptN/0aUU/vYy31ZsmWoE+7f6hqNY66fIp9P3zkttwHh/8ADiysk6i0Dn1RVwcY5ySOP7TsNB0Kmg5rrAb94+s/+o8ywifLvq95vPmX1KR0ViseIYxMxEKREQERED5sQMCCAQRgg8g/MGeY63wNfbpdSr072HWbdelJdVF9Ocbd4bCbkZsbscjnGZ6hEDy7T9N6jpNLqBoNGdP+Y1IauhbaWOkpFarY67nCb3YFgoyq5+GJru8JMa9MT0f8wlQvraq/UVtqC1m1/wAxvFvon3tu3ZG4HkYHE9ViB41r/wAPdZ6KpLqH15GhOnU1akUmmw22Pi1mINyKrVqPaH7M+rzPV+iaZ6tNRXcVa1Ka0cqMKXVAGKgAYGQccSdEBERAREQEREBERA+WbAJPacpbq7HtY42K3AJHl24Jlx4juKUEqM+so4/z6fWec9S8X3/mRp7KijAd0AZlB8nQjkfIieL1G7T0w74uOU7q1++z0YbbtU8nJ9YdsfE4naeFdK1emUPnJJYA+QPl/nvnL9P6Cllta7/SZDMx7Z94x3BBOPlid/Wm0ADsBgTPpqczZc0+zIETMT3vOxMxEBERAREQEREBERAREQEREBERAREQEREBERAREQNd1IdSrDIPBE55PCC1223IQ72AAm3LFcceqflETllrExy1EzCd0XoK6clidzkYz2AHuUS3iJqlYisRCTO55IiJtCIiAiIgIiICIiAiIgIiICIiAiIgIiICIiB//9k="/>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726" name="Picture 6" descr="BigEZ™ Multi-Dose Dye Injector"/>
          <p:cNvPicPr>
            <a:picLocks noChangeAspect="1" noChangeArrowheads="1"/>
          </p:cNvPicPr>
          <p:nvPr/>
        </p:nvPicPr>
        <p:blipFill>
          <a:blip r:embed="rId2" cstate="print"/>
          <a:srcRect/>
          <a:stretch>
            <a:fillRect/>
          </a:stretch>
        </p:blipFill>
        <p:spPr bwMode="auto">
          <a:xfrm>
            <a:off x="228600" y="2971800"/>
            <a:ext cx="3276600" cy="3276601"/>
          </a:xfrm>
          <a:prstGeom prst="rect">
            <a:avLst/>
          </a:prstGeom>
          <a:noFill/>
        </p:spPr>
      </p:pic>
      <p:sp>
        <p:nvSpPr>
          <p:cNvPr id="6" name="TextBox 5"/>
          <p:cNvSpPr txBox="1"/>
          <p:nvPr/>
        </p:nvSpPr>
        <p:spPr>
          <a:xfrm>
            <a:off x="1676400" y="5486400"/>
            <a:ext cx="2438400" cy="381000"/>
          </a:xfrm>
          <a:prstGeom prst="rect">
            <a:avLst/>
          </a:prstGeom>
          <a:noFill/>
        </p:spPr>
        <p:txBody>
          <a:bodyPr wrap="square" rtlCol="0">
            <a:spAutoFit/>
          </a:bodyPr>
          <a:lstStyle/>
          <a:p>
            <a:r>
              <a:rPr lang="en-US" dirty="0" err="1" smtClean="0"/>
              <a:t>Tracerline</a:t>
            </a:r>
            <a:endParaRPr lang="en-US" dirty="0"/>
          </a:p>
        </p:txBody>
      </p:sp>
      <p:pic>
        <p:nvPicPr>
          <p:cNvPr id="30728" name="Picture 8" descr="http://www.mastercool.com/media/53322.gif"/>
          <p:cNvPicPr>
            <a:picLocks noChangeAspect="1" noChangeArrowheads="1"/>
          </p:cNvPicPr>
          <p:nvPr/>
        </p:nvPicPr>
        <p:blipFill>
          <a:blip r:embed="rId3" cstate="print"/>
          <a:srcRect/>
          <a:stretch>
            <a:fillRect/>
          </a:stretch>
        </p:blipFill>
        <p:spPr bwMode="auto">
          <a:xfrm>
            <a:off x="5410200" y="1371600"/>
            <a:ext cx="3208421" cy="609600"/>
          </a:xfrm>
          <a:prstGeom prst="rect">
            <a:avLst/>
          </a:prstGeom>
          <a:noFill/>
        </p:spPr>
      </p:pic>
      <p:pic>
        <p:nvPicPr>
          <p:cNvPr id="30730" name="Picture 10" descr="http://www.mastercool.com/media/92376.gif"/>
          <p:cNvPicPr>
            <a:picLocks noChangeAspect="1" noChangeArrowheads="1"/>
          </p:cNvPicPr>
          <p:nvPr/>
        </p:nvPicPr>
        <p:blipFill>
          <a:blip r:embed="rId4" cstate="print"/>
          <a:srcRect/>
          <a:stretch>
            <a:fillRect/>
          </a:stretch>
        </p:blipFill>
        <p:spPr bwMode="auto">
          <a:xfrm>
            <a:off x="5486400" y="1981200"/>
            <a:ext cx="3657600" cy="1499616"/>
          </a:xfrm>
          <a:prstGeom prst="rect">
            <a:avLst/>
          </a:prstGeom>
          <a:noFill/>
        </p:spPr>
      </p:pic>
      <p:sp>
        <p:nvSpPr>
          <p:cNvPr id="9" name="Rectangle 8"/>
          <p:cNvSpPr/>
          <p:nvPr/>
        </p:nvSpPr>
        <p:spPr>
          <a:xfrm>
            <a:off x="6781800" y="3200400"/>
            <a:ext cx="1406154" cy="369332"/>
          </a:xfrm>
          <a:prstGeom prst="rect">
            <a:avLst/>
          </a:prstGeom>
        </p:spPr>
        <p:txBody>
          <a:bodyPr wrap="none">
            <a:spAutoFit/>
          </a:bodyPr>
          <a:lstStyle/>
          <a:p>
            <a:r>
              <a:rPr lang="en-US" dirty="0" err="1" smtClean="0"/>
              <a:t>Mastercool</a:t>
            </a:r>
            <a:endParaRPr lang="en-US" dirty="0"/>
          </a:p>
        </p:txBody>
      </p:sp>
      <p:pic>
        <p:nvPicPr>
          <p:cNvPr id="30732" name="Picture 12" descr="Universal A/C Refrigerant Oil Injector Injector Gun Kit"/>
          <p:cNvPicPr>
            <a:picLocks noChangeAspect="1" noChangeArrowheads="1"/>
          </p:cNvPicPr>
          <p:nvPr/>
        </p:nvPicPr>
        <p:blipFill>
          <a:blip r:embed="rId5" cstate="print"/>
          <a:srcRect/>
          <a:stretch>
            <a:fillRect/>
          </a:stretch>
        </p:blipFill>
        <p:spPr bwMode="auto">
          <a:xfrm>
            <a:off x="4495800" y="4038600"/>
            <a:ext cx="2438400" cy="2438400"/>
          </a:xfrm>
          <a:prstGeom prst="rect">
            <a:avLst/>
          </a:prstGeom>
          <a:noFill/>
        </p:spPr>
      </p:pic>
      <p:pic>
        <p:nvPicPr>
          <p:cNvPr id="30734" name="Picture 14" descr="Robinair 16258 Syringe Type Refrigerant Oil Injector"/>
          <p:cNvPicPr>
            <a:picLocks noChangeAspect="1" noChangeArrowheads="1"/>
          </p:cNvPicPr>
          <p:nvPr/>
        </p:nvPicPr>
        <p:blipFill>
          <a:blip r:embed="rId6" cstate="print"/>
          <a:srcRect/>
          <a:stretch>
            <a:fillRect/>
          </a:stretch>
        </p:blipFill>
        <p:spPr bwMode="auto">
          <a:xfrm>
            <a:off x="-533400" y="609600"/>
            <a:ext cx="3200400" cy="3200401"/>
          </a:xfrm>
          <a:prstGeom prst="rect">
            <a:avLst/>
          </a:prstGeom>
          <a:noFill/>
        </p:spPr>
      </p:pic>
      <p:sp>
        <p:nvSpPr>
          <p:cNvPr id="12" name="Rectangle 11"/>
          <p:cNvSpPr/>
          <p:nvPr/>
        </p:nvSpPr>
        <p:spPr>
          <a:xfrm>
            <a:off x="1219200" y="2057400"/>
            <a:ext cx="1117614" cy="369332"/>
          </a:xfrm>
          <a:prstGeom prst="rect">
            <a:avLst/>
          </a:prstGeom>
        </p:spPr>
        <p:txBody>
          <a:bodyPr wrap="none">
            <a:spAutoFit/>
          </a:bodyPr>
          <a:lstStyle/>
          <a:p>
            <a:r>
              <a:rPr lang="en-US" dirty="0" err="1" smtClean="0"/>
              <a:t>Robinair</a:t>
            </a:r>
            <a:endParaRPr lang="en-US" dirty="0"/>
          </a:p>
        </p:txBody>
      </p:sp>
      <p:sp>
        <p:nvSpPr>
          <p:cNvPr id="13" name="Rectangle 12"/>
          <p:cNvSpPr/>
          <p:nvPr/>
        </p:nvSpPr>
        <p:spPr>
          <a:xfrm>
            <a:off x="6781800" y="5410200"/>
            <a:ext cx="771365" cy="369332"/>
          </a:xfrm>
          <a:prstGeom prst="rect">
            <a:avLst/>
          </a:prstGeom>
        </p:spPr>
        <p:txBody>
          <a:bodyPr wrap="none">
            <a:spAutoFit/>
          </a:bodyPr>
          <a:lstStyle/>
          <a:p>
            <a:r>
              <a:rPr lang="en-US" dirty="0" smtClean="0"/>
              <a:t>Viper</a:t>
            </a:r>
            <a:endParaRPr lang="en-US" dirty="0"/>
          </a:p>
        </p:txBody>
      </p:sp>
      <p:pic>
        <p:nvPicPr>
          <p:cNvPr id="30737" name="Picture 17"/>
          <p:cNvPicPr>
            <a:picLocks noChangeAspect="1" noChangeArrowheads="1"/>
          </p:cNvPicPr>
          <p:nvPr/>
        </p:nvPicPr>
        <p:blipFill>
          <a:blip r:embed="rId7" cstate="print"/>
          <a:srcRect/>
          <a:stretch>
            <a:fillRect/>
          </a:stretch>
        </p:blipFill>
        <p:spPr bwMode="auto">
          <a:xfrm>
            <a:off x="3124200" y="1143000"/>
            <a:ext cx="2362200" cy="2543327"/>
          </a:xfrm>
          <a:prstGeom prst="rect">
            <a:avLst/>
          </a:prstGeom>
          <a:noFill/>
          <a:ln w="9525">
            <a:noFill/>
            <a:miter lim="800000"/>
            <a:headEnd/>
            <a:tailEnd/>
          </a:ln>
        </p:spPr>
      </p:pic>
      <p:sp>
        <p:nvSpPr>
          <p:cNvPr id="15" name="Rectangle 14"/>
          <p:cNvSpPr/>
          <p:nvPr/>
        </p:nvSpPr>
        <p:spPr>
          <a:xfrm>
            <a:off x="2743200" y="2667000"/>
            <a:ext cx="982961" cy="369332"/>
          </a:xfrm>
          <a:prstGeom prst="rect">
            <a:avLst/>
          </a:prstGeom>
        </p:spPr>
        <p:txBody>
          <a:bodyPr wrap="none">
            <a:spAutoFit/>
          </a:bodyPr>
          <a:lstStyle/>
          <a:p>
            <a:r>
              <a:rPr lang="en-US" dirty="0" err="1" smtClean="0"/>
              <a:t>Airsept</a:t>
            </a:r>
            <a:endParaRPr lang="en-US" dirty="0"/>
          </a:p>
        </p:txBody>
      </p:sp>
      <p:sp>
        <p:nvSpPr>
          <p:cNvPr id="16" name="Slide Number Placeholder 15"/>
          <p:cNvSpPr>
            <a:spLocks noGrp="1"/>
          </p:cNvSpPr>
          <p:nvPr>
            <p:ph type="sldNum" sz="quarter" idx="12"/>
          </p:nvPr>
        </p:nvSpPr>
        <p:spPr/>
        <p:txBody>
          <a:bodyPr/>
          <a:lstStyle/>
          <a:p>
            <a:fld id="{54BEF6C4-506A-449F-8C4D-93035322B05F}" type="slidenum">
              <a:rPr lang="en-US" smtClean="0"/>
              <a:pPr/>
              <a:t>23</a:t>
            </a:fld>
            <a:endParaRPr lang="en-US"/>
          </a:p>
        </p:txBody>
      </p:sp>
      <p:sp>
        <p:nvSpPr>
          <p:cNvPr id="17" name="Footer Placeholder 16"/>
          <p:cNvSpPr>
            <a:spLocks noGrp="1"/>
          </p:cNvSpPr>
          <p:nvPr>
            <p:ph type="ftr" sz="quarter" idx="11"/>
          </p:nvPr>
        </p:nvSpPr>
        <p:spPr/>
        <p:txBody>
          <a:bodyPr/>
          <a:lstStyle/>
          <a:p>
            <a:r>
              <a:rPr lang="en-US" smtClean="0"/>
              <a:t>Tom Birch, Jim Halderman</a:t>
            </a: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4BEF6C4-506A-449F-8C4D-93035322B05F}" type="slidenum">
              <a:rPr lang="en-US" smtClean="0"/>
              <a:pPr/>
              <a:t>24</a:t>
            </a:fld>
            <a:endParaRPr lang="en-US"/>
          </a:p>
        </p:txBody>
      </p:sp>
      <p:sp>
        <p:nvSpPr>
          <p:cNvPr id="4" name="Footer Placeholder 3"/>
          <p:cNvSpPr>
            <a:spLocks noGrp="1"/>
          </p:cNvSpPr>
          <p:nvPr>
            <p:ph type="ftr" sz="quarter" idx="11"/>
          </p:nvPr>
        </p:nvSpPr>
        <p:spPr/>
        <p:txBody>
          <a:bodyPr/>
          <a:lstStyle/>
          <a:p>
            <a:r>
              <a:rPr lang="en-US" smtClean="0"/>
              <a:t>Tom Birch, Jim Halderman</a:t>
            </a:r>
            <a:endParaRPr lang="en-US"/>
          </a:p>
        </p:txBody>
      </p:sp>
      <p:pic>
        <p:nvPicPr>
          <p:cNvPr id="5" name="Picture 1"/>
          <p:cNvPicPr>
            <a:picLocks noChangeAspect="1" noChangeArrowheads="1"/>
          </p:cNvPicPr>
          <p:nvPr/>
        </p:nvPicPr>
        <p:blipFill>
          <a:blip r:embed="rId2" cstate="print"/>
          <a:srcRect/>
          <a:stretch>
            <a:fillRect/>
          </a:stretch>
        </p:blipFill>
        <p:spPr bwMode="auto">
          <a:xfrm>
            <a:off x="0" y="135848"/>
            <a:ext cx="6000750" cy="6722152"/>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				Hybrid Help</a:t>
            </a:r>
            <a:endParaRPr lang="en-US" dirty="0"/>
          </a:p>
        </p:txBody>
      </p:sp>
      <p:sp>
        <p:nvSpPr>
          <p:cNvPr id="6" name="TextBox 5"/>
          <p:cNvSpPr txBox="1"/>
          <p:nvPr/>
        </p:nvSpPr>
        <p:spPr>
          <a:xfrm>
            <a:off x="5410200" y="1828800"/>
            <a:ext cx="3581400" cy="1938992"/>
          </a:xfrm>
          <a:prstGeom prst="rect">
            <a:avLst/>
          </a:prstGeom>
          <a:noFill/>
        </p:spPr>
        <p:txBody>
          <a:bodyPr wrap="square" rtlCol="0">
            <a:spAutoFit/>
          </a:bodyPr>
          <a:lstStyle/>
          <a:p>
            <a:r>
              <a:rPr lang="en-US" sz="2400" dirty="0" smtClean="0"/>
              <a:t>The Charge Guard can separate oil remaining in the R-R-R machine from a refrigerant charge.</a:t>
            </a:r>
            <a:endParaRPr lang="en-US" sz="2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Manifold + Transducers</a:t>
            </a:r>
            <a:endParaRPr lang="en-US" dirty="0"/>
          </a:p>
        </p:txBody>
      </p:sp>
      <p:pic>
        <p:nvPicPr>
          <p:cNvPr id="28675" name="Picture 3"/>
          <p:cNvPicPr>
            <a:picLocks noChangeAspect="1" noChangeArrowheads="1"/>
          </p:cNvPicPr>
          <p:nvPr/>
        </p:nvPicPr>
        <p:blipFill>
          <a:blip r:embed="rId2" cstate="print"/>
          <a:srcRect/>
          <a:stretch>
            <a:fillRect/>
          </a:stretch>
        </p:blipFill>
        <p:spPr bwMode="auto">
          <a:xfrm>
            <a:off x="762000" y="1371600"/>
            <a:ext cx="3753033" cy="4343400"/>
          </a:xfrm>
          <a:prstGeom prst="rect">
            <a:avLst/>
          </a:prstGeom>
          <a:noFill/>
          <a:ln w="9525">
            <a:noFill/>
            <a:miter lim="800000"/>
            <a:headEnd/>
            <a:tailEnd/>
          </a:ln>
        </p:spPr>
      </p:pic>
      <p:sp>
        <p:nvSpPr>
          <p:cNvPr id="5" name="TextBox 4"/>
          <p:cNvSpPr txBox="1"/>
          <p:nvPr/>
        </p:nvSpPr>
        <p:spPr>
          <a:xfrm>
            <a:off x="3276600" y="4191000"/>
            <a:ext cx="1752600" cy="646331"/>
          </a:xfrm>
          <a:prstGeom prst="rect">
            <a:avLst/>
          </a:prstGeom>
          <a:noFill/>
        </p:spPr>
        <p:txBody>
          <a:bodyPr wrap="square" rtlCol="0">
            <a:spAutoFit/>
          </a:bodyPr>
          <a:lstStyle/>
          <a:p>
            <a:pPr algn="ctr"/>
            <a:r>
              <a:rPr lang="en-US" dirty="0" smtClean="0"/>
              <a:t>PSIG Transducer</a:t>
            </a:r>
            <a:endParaRPr lang="en-US" dirty="0"/>
          </a:p>
        </p:txBody>
      </p:sp>
      <p:sp>
        <p:nvSpPr>
          <p:cNvPr id="6" name="Rectangle 5"/>
          <p:cNvSpPr/>
          <p:nvPr/>
        </p:nvSpPr>
        <p:spPr>
          <a:xfrm>
            <a:off x="457200" y="4191000"/>
            <a:ext cx="1524000" cy="646331"/>
          </a:xfrm>
          <a:prstGeom prst="rect">
            <a:avLst/>
          </a:prstGeom>
        </p:spPr>
        <p:txBody>
          <a:bodyPr wrap="square">
            <a:spAutoFit/>
          </a:bodyPr>
          <a:lstStyle/>
          <a:p>
            <a:pPr algn="ctr"/>
            <a:r>
              <a:rPr lang="en-US" dirty="0" smtClean="0"/>
              <a:t>PSIA Transducer</a:t>
            </a:r>
            <a:endParaRPr lang="en-US" dirty="0"/>
          </a:p>
        </p:txBody>
      </p:sp>
      <p:sp>
        <p:nvSpPr>
          <p:cNvPr id="7" name="Rectangle 6"/>
          <p:cNvSpPr/>
          <p:nvPr/>
        </p:nvSpPr>
        <p:spPr>
          <a:xfrm>
            <a:off x="304800" y="3505200"/>
            <a:ext cx="1083951" cy="369332"/>
          </a:xfrm>
          <a:prstGeom prst="rect">
            <a:avLst/>
          </a:prstGeom>
        </p:spPr>
        <p:txBody>
          <a:bodyPr wrap="none">
            <a:spAutoFit/>
          </a:bodyPr>
          <a:lstStyle/>
          <a:p>
            <a:r>
              <a:rPr lang="en-US" dirty="0" smtClean="0"/>
              <a:t>T fitting</a:t>
            </a:r>
            <a:endParaRPr lang="en-US" dirty="0"/>
          </a:p>
        </p:txBody>
      </p:sp>
      <p:sp>
        <p:nvSpPr>
          <p:cNvPr id="8" name="Rectangle 7"/>
          <p:cNvSpPr/>
          <p:nvPr/>
        </p:nvSpPr>
        <p:spPr>
          <a:xfrm>
            <a:off x="3886200" y="3505200"/>
            <a:ext cx="1083951" cy="369332"/>
          </a:xfrm>
          <a:prstGeom prst="rect">
            <a:avLst/>
          </a:prstGeom>
        </p:spPr>
        <p:txBody>
          <a:bodyPr wrap="none">
            <a:spAutoFit/>
          </a:bodyPr>
          <a:lstStyle/>
          <a:p>
            <a:r>
              <a:rPr lang="en-US" dirty="0" smtClean="0"/>
              <a:t>T fitting</a:t>
            </a:r>
            <a:endParaRPr lang="en-US" dirty="0"/>
          </a:p>
        </p:txBody>
      </p:sp>
      <p:cxnSp>
        <p:nvCxnSpPr>
          <p:cNvPr id="10" name="Straight Connector 9"/>
          <p:cNvCxnSpPr/>
          <p:nvPr/>
        </p:nvCxnSpPr>
        <p:spPr>
          <a:xfrm>
            <a:off x="1295400" y="3733800"/>
            <a:ext cx="381000" cy="762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8" idx="1"/>
          </p:cNvCxnSpPr>
          <p:nvPr/>
        </p:nvCxnSpPr>
        <p:spPr>
          <a:xfrm flipV="1">
            <a:off x="3505200" y="3689866"/>
            <a:ext cx="381000" cy="19633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029200" y="3886200"/>
            <a:ext cx="3962400" cy="1569660"/>
          </a:xfrm>
          <a:prstGeom prst="rect">
            <a:avLst/>
          </a:prstGeom>
          <a:noFill/>
        </p:spPr>
        <p:txBody>
          <a:bodyPr wrap="square" rtlCol="0">
            <a:spAutoFit/>
          </a:bodyPr>
          <a:lstStyle/>
          <a:p>
            <a:r>
              <a:rPr lang="en-US" sz="2400" dirty="0" smtClean="0"/>
              <a:t>The transducers can be connected to a lab scope to record the High and Low Side pressures.</a:t>
            </a:r>
            <a:endParaRPr lang="en-US" sz="2400" dirty="0"/>
          </a:p>
        </p:txBody>
      </p:sp>
      <p:sp>
        <p:nvSpPr>
          <p:cNvPr id="12" name="Slide Number Placeholder 11"/>
          <p:cNvSpPr>
            <a:spLocks noGrp="1"/>
          </p:cNvSpPr>
          <p:nvPr>
            <p:ph type="sldNum" sz="quarter" idx="12"/>
          </p:nvPr>
        </p:nvSpPr>
        <p:spPr/>
        <p:txBody>
          <a:bodyPr/>
          <a:lstStyle/>
          <a:p>
            <a:fld id="{54BEF6C4-506A-449F-8C4D-93035322B05F}" type="slidenum">
              <a:rPr lang="en-US" smtClean="0"/>
              <a:pPr/>
              <a:t>25</a:t>
            </a:fld>
            <a:endParaRPr lang="en-US"/>
          </a:p>
        </p:txBody>
      </p:sp>
      <p:sp>
        <p:nvSpPr>
          <p:cNvPr id="13" name="Footer Placeholder 12"/>
          <p:cNvSpPr>
            <a:spLocks noGrp="1"/>
          </p:cNvSpPr>
          <p:nvPr>
            <p:ph type="ftr" sz="quarter" idx="11"/>
          </p:nvPr>
        </p:nvSpPr>
        <p:spPr/>
        <p:txBody>
          <a:bodyPr/>
          <a:lstStyle/>
          <a:p>
            <a:r>
              <a:rPr lang="en-US" smtClean="0"/>
              <a:t>Tom Birch, Jim Halderman</a:t>
            </a: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Scope Display</a:t>
            </a:r>
            <a:endParaRPr lang="en-US" dirty="0"/>
          </a:p>
        </p:txBody>
      </p:sp>
      <p:sp>
        <p:nvSpPr>
          <p:cNvPr id="3" name="Slide Number Placeholder 2"/>
          <p:cNvSpPr>
            <a:spLocks noGrp="1"/>
          </p:cNvSpPr>
          <p:nvPr>
            <p:ph type="sldNum" sz="quarter" idx="12"/>
          </p:nvPr>
        </p:nvSpPr>
        <p:spPr/>
        <p:txBody>
          <a:bodyPr/>
          <a:lstStyle/>
          <a:p>
            <a:fld id="{54BEF6C4-506A-449F-8C4D-93035322B05F}" type="slidenum">
              <a:rPr lang="en-US" smtClean="0"/>
              <a:pPr/>
              <a:t>26</a:t>
            </a:fld>
            <a:endParaRPr lang="en-US"/>
          </a:p>
        </p:txBody>
      </p:sp>
      <p:sp>
        <p:nvSpPr>
          <p:cNvPr id="4" name="Footer Placeholder 3"/>
          <p:cNvSpPr>
            <a:spLocks noGrp="1"/>
          </p:cNvSpPr>
          <p:nvPr>
            <p:ph type="ftr" sz="quarter" idx="11"/>
          </p:nvPr>
        </p:nvSpPr>
        <p:spPr/>
        <p:txBody>
          <a:bodyPr/>
          <a:lstStyle/>
          <a:p>
            <a:r>
              <a:rPr lang="en-US" smtClean="0"/>
              <a:t>Tom Birch, Jim Halderman</a:t>
            </a:r>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286000"/>
            <a:ext cx="3771900" cy="25146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2057400"/>
            <a:ext cx="4064000" cy="30480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Mastercool</a:t>
            </a:r>
            <a:r>
              <a:rPr lang="en-US" dirty="0" smtClean="0"/>
              <a:t> Digital Manifold</a:t>
            </a:r>
            <a:endParaRPr lang="en-US" dirty="0"/>
          </a:p>
        </p:txBody>
      </p:sp>
      <p:pic>
        <p:nvPicPr>
          <p:cNvPr id="2050" name="Picture 2" descr="http://www.mastercool.com/media/99103-A.gif"/>
          <p:cNvPicPr>
            <a:picLocks noChangeAspect="1" noChangeArrowheads="1"/>
          </p:cNvPicPr>
          <p:nvPr/>
        </p:nvPicPr>
        <p:blipFill>
          <a:blip r:embed="rId2" cstate="print"/>
          <a:srcRect/>
          <a:stretch>
            <a:fillRect/>
          </a:stretch>
        </p:blipFill>
        <p:spPr bwMode="auto">
          <a:xfrm>
            <a:off x="304800" y="1295400"/>
            <a:ext cx="2743200" cy="4485132"/>
          </a:xfrm>
          <a:prstGeom prst="rect">
            <a:avLst/>
          </a:prstGeom>
          <a:noFill/>
        </p:spPr>
      </p:pic>
      <p:sp>
        <p:nvSpPr>
          <p:cNvPr id="4" name="Rectangle 3"/>
          <p:cNvSpPr/>
          <p:nvPr/>
        </p:nvSpPr>
        <p:spPr>
          <a:xfrm>
            <a:off x="3200400" y="2209800"/>
            <a:ext cx="5791200" cy="3693319"/>
          </a:xfrm>
          <a:prstGeom prst="rect">
            <a:avLst/>
          </a:prstGeom>
        </p:spPr>
        <p:txBody>
          <a:bodyPr wrap="square">
            <a:spAutoFit/>
          </a:bodyPr>
          <a:lstStyle/>
          <a:p>
            <a:r>
              <a:rPr lang="en-US" dirty="0" smtClean="0"/>
              <a:t>This manifold offers a large easy to read LCD that displays Pressures, Saturated Temperatures, Actual temperatures, Superheat and </a:t>
            </a:r>
            <a:r>
              <a:rPr lang="en-US" dirty="0" err="1" smtClean="0"/>
              <a:t>Subcooling</a:t>
            </a:r>
            <a:r>
              <a:rPr lang="en-US" dirty="0" smtClean="0"/>
              <a:t> temperatures for over 60 refrigerants. When used with the Clamp-on Thermocouple connector it will display the actual temperature and automatically calculate the superheat or </a:t>
            </a:r>
            <a:r>
              <a:rPr lang="en-US" dirty="0" err="1" smtClean="0"/>
              <a:t>subcool</a:t>
            </a:r>
            <a:r>
              <a:rPr lang="en-US" dirty="0" smtClean="0"/>
              <a:t> temperature. When the vacuum sensor cable is attached to the manifold it will display deep vacuum. To insure lasting performance and durability the manifold case is constructed of ABS material and protected by a rugged rubber boot.</a:t>
            </a:r>
            <a:br>
              <a:rPr lang="en-US" dirty="0" smtClean="0"/>
            </a:br>
            <a:endParaRPr lang="en-US" dirty="0"/>
          </a:p>
        </p:txBody>
      </p:sp>
      <p:sp>
        <p:nvSpPr>
          <p:cNvPr id="5" name="TextBox 4"/>
          <p:cNvSpPr txBox="1"/>
          <p:nvPr/>
        </p:nvSpPr>
        <p:spPr>
          <a:xfrm>
            <a:off x="2667000" y="1295400"/>
            <a:ext cx="3200400" cy="461665"/>
          </a:xfrm>
          <a:prstGeom prst="rect">
            <a:avLst/>
          </a:prstGeom>
          <a:noFill/>
        </p:spPr>
        <p:txBody>
          <a:bodyPr wrap="square" rtlCol="0">
            <a:spAutoFit/>
          </a:bodyPr>
          <a:lstStyle/>
          <a:p>
            <a:r>
              <a:rPr lang="en-US" sz="2400" b="1" dirty="0" smtClean="0"/>
              <a:t>#99103</a:t>
            </a:r>
            <a:endParaRPr lang="en-US" sz="2400" b="1" dirty="0"/>
          </a:p>
        </p:txBody>
      </p:sp>
      <p:sp>
        <p:nvSpPr>
          <p:cNvPr id="6" name="Slide Number Placeholder 5"/>
          <p:cNvSpPr>
            <a:spLocks noGrp="1"/>
          </p:cNvSpPr>
          <p:nvPr>
            <p:ph type="sldNum" sz="quarter" idx="12"/>
          </p:nvPr>
        </p:nvSpPr>
        <p:spPr/>
        <p:txBody>
          <a:bodyPr/>
          <a:lstStyle/>
          <a:p>
            <a:fld id="{54BEF6C4-506A-449F-8C4D-93035322B05F}" type="slidenum">
              <a:rPr lang="en-US" smtClean="0"/>
              <a:pPr/>
              <a:t>27</a:t>
            </a:fld>
            <a:endParaRPr lang="en-US"/>
          </a:p>
        </p:txBody>
      </p:sp>
      <p:sp>
        <p:nvSpPr>
          <p:cNvPr id="7" name="Footer Placeholder 6"/>
          <p:cNvSpPr>
            <a:spLocks noGrp="1"/>
          </p:cNvSpPr>
          <p:nvPr>
            <p:ph type="ftr" sz="quarter" idx="11"/>
          </p:nvPr>
        </p:nvSpPr>
        <p:spPr/>
        <p:txBody>
          <a:bodyPr/>
          <a:lstStyle/>
          <a:p>
            <a:r>
              <a:rPr lang="en-US" smtClean="0"/>
              <a:t>Tom Birch, Jim Halderman</a:t>
            </a:r>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Tom Birch, Jim Halderman</a:t>
            </a:r>
            <a:endParaRPr lang="en-US"/>
          </a:p>
        </p:txBody>
      </p:sp>
      <p:sp>
        <p:nvSpPr>
          <p:cNvPr id="3" name="Slide Number Placeholder 2"/>
          <p:cNvSpPr>
            <a:spLocks noGrp="1"/>
          </p:cNvSpPr>
          <p:nvPr>
            <p:ph type="sldNum" sz="quarter" idx="12"/>
          </p:nvPr>
        </p:nvSpPr>
        <p:spPr/>
        <p:txBody>
          <a:bodyPr/>
          <a:lstStyle/>
          <a:p>
            <a:fld id="{54BEF6C4-506A-449F-8C4D-93035322B05F}" type="slidenum">
              <a:rPr lang="en-US" smtClean="0"/>
              <a:pPr/>
              <a:t>28</a:t>
            </a:fld>
            <a:endParaRPr lang="en-US"/>
          </a:p>
        </p:txBody>
      </p:sp>
      <p:sp>
        <p:nvSpPr>
          <p:cNvPr id="4" name="Title 3"/>
          <p:cNvSpPr>
            <a:spLocks noGrp="1"/>
          </p:cNvSpPr>
          <p:nvPr>
            <p:ph type="title"/>
          </p:nvPr>
        </p:nvSpPr>
        <p:spPr/>
        <p:txBody>
          <a:bodyPr>
            <a:normAutofit fontScale="90000"/>
          </a:bodyPr>
          <a:lstStyle/>
          <a:p>
            <a:r>
              <a:rPr lang="en-US" dirty="0" smtClean="0"/>
              <a:t>Variable Displacement Compressor</a:t>
            </a:r>
            <a:endParaRPr lang="en-US" dirty="0"/>
          </a:p>
        </p:txBody>
      </p:sp>
      <p:sp>
        <p:nvSpPr>
          <p:cNvPr id="1026" name="AutoShape 2" descr="Variable displacement compressor"/>
          <p:cNvSpPr>
            <a:spLocks noChangeAspect="1" noChangeArrowheads="1"/>
          </p:cNvSpPr>
          <p:nvPr/>
        </p:nvSpPr>
        <p:spPr bwMode="auto">
          <a:xfrm>
            <a:off x="63500" y="-136525"/>
            <a:ext cx="4953000" cy="38100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8" name="Picture 4" descr="Variable displacement compressor"/>
          <p:cNvPicPr>
            <a:picLocks noChangeAspect="1" noChangeArrowheads="1"/>
          </p:cNvPicPr>
          <p:nvPr/>
        </p:nvPicPr>
        <p:blipFill>
          <a:blip r:embed="rId2" cstate="print"/>
          <a:srcRect/>
          <a:stretch>
            <a:fillRect/>
          </a:stretch>
        </p:blipFill>
        <p:spPr bwMode="auto">
          <a:xfrm>
            <a:off x="0" y="1447800"/>
            <a:ext cx="6141720" cy="4724400"/>
          </a:xfrm>
          <a:prstGeom prst="rect">
            <a:avLst/>
          </a:prstGeom>
          <a:noFill/>
        </p:spPr>
      </p:pic>
      <p:sp>
        <p:nvSpPr>
          <p:cNvPr id="7" name="TextBox 6"/>
          <p:cNvSpPr txBox="1"/>
          <p:nvPr/>
        </p:nvSpPr>
        <p:spPr>
          <a:xfrm>
            <a:off x="4724400" y="3124200"/>
            <a:ext cx="4419600" cy="461665"/>
          </a:xfrm>
          <a:prstGeom prst="rect">
            <a:avLst/>
          </a:prstGeom>
          <a:noFill/>
        </p:spPr>
        <p:txBody>
          <a:bodyPr wrap="square" rtlCol="0">
            <a:spAutoFit/>
          </a:bodyPr>
          <a:lstStyle/>
          <a:p>
            <a:r>
              <a:rPr lang="en-US" sz="2400" b="1" dirty="0" smtClean="0">
                <a:solidFill>
                  <a:srgbClr val="FF0000"/>
                </a:solidFill>
              </a:rPr>
              <a:t>What’s wrong with this </a:t>
            </a:r>
            <a:r>
              <a:rPr lang="en-US" sz="2400" b="1" dirty="0" err="1" smtClean="0">
                <a:solidFill>
                  <a:srgbClr val="FF0000"/>
                </a:solidFill>
              </a:rPr>
              <a:t>pic</a:t>
            </a:r>
            <a:r>
              <a:rPr lang="en-US" sz="2400" b="1" dirty="0" smtClean="0">
                <a:solidFill>
                  <a:srgbClr val="FF0000"/>
                </a:solidFill>
              </a:rPr>
              <a:t>?</a:t>
            </a:r>
            <a:endParaRPr lang="en-US" sz="2400" b="1" dirty="0">
              <a:solidFill>
                <a:srgbClr val="FF0000"/>
              </a:solidFill>
            </a:endParaRPr>
          </a:p>
        </p:txBody>
      </p:sp>
      <p:sp>
        <p:nvSpPr>
          <p:cNvPr id="8" name="Rectangle 7"/>
          <p:cNvSpPr/>
          <p:nvPr/>
        </p:nvSpPr>
        <p:spPr>
          <a:xfrm>
            <a:off x="2667000" y="6019800"/>
            <a:ext cx="1604927" cy="307777"/>
          </a:xfrm>
          <a:prstGeom prst="rect">
            <a:avLst/>
          </a:prstGeom>
        </p:spPr>
        <p:txBody>
          <a:bodyPr wrap="none">
            <a:spAutoFit/>
          </a:bodyPr>
          <a:lstStyle/>
          <a:p>
            <a:r>
              <a:rPr lang="en-US" sz="1400" dirty="0" smtClean="0"/>
              <a:t>ASE Study Guide</a:t>
            </a:r>
            <a:endParaRPr lang="en-US" sz="14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Tom Birch, Jim Halderman</a:t>
            </a:r>
            <a:endParaRPr lang="en-US"/>
          </a:p>
        </p:txBody>
      </p:sp>
      <p:sp>
        <p:nvSpPr>
          <p:cNvPr id="3" name="Slide Number Placeholder 2"/>
          <p:cNvSpPr>
            <a:spLocks noGrp="1"/>
          </p:cNvSpPr>
          <p:nvPr>
            <p:ph type="sldNum" sz="quarter" idx="12"/>
          </p:nvPr>
        </p:nvSpPr>
        <p:spPr/>
        <p:txBody>
          <a:bodyPr/>
          <a:lstStyle/>
          <a:p>
            <a:fld id="{54BEF6C4-506A-449F-8C4D-93035322B05F}" type="slidenum">
              <a:rPr lang="en-US" smtClean="0"/>
              <a:pPr/>
              <a:t>29</a:t>
            </a:fld>
            <a:endParaRPr lang="en-US"/>
          </a:p>
        </p:txBody>
      </p:sp>
      <p:sp>
        <p:nvSpPr>
          <p:cNvPr id="4" name="Title 3"/>
          <p:cNvSpPr>
            <a:spLocks noGrp="1"/>
          </p:cNvSpPr>
          <p:nvPr>
            <p:ph type="title"/>
          </p:nvPr>
        </p:nvSpPr>
        <p:spPr/>
        <p:txBody>
          <a:bodyPr>
            <a:normAutofit fontScale="90000"/>
          </a:bodyPr>
          <a:lstStyle/>
          <a:p>
            <a:r>
              <a:rPr lang="en-US" dirty="0" smtClean="0"/>
              <a:t>Animation: CVC &amp; CVC Elec. </a:t>
            </a:r>
            <a:r>
              <a:rPr lang="en-US" dirty="0" err="1" smtClean="0"/>
              <a:t>Cntrl</a:t>
            </a:r>
            <a:r>
              <a:rPr lang="en-US" dirty="0" smtClean="0"/>
              <a:t>.</a:t>
            </a:r>
            <a:endParaRPr lang="en-US" dirty="0"/>
          </a:p>
        </p:txBody>
      </p:sp>
      <p:pic>
        <p:nvPicPr>
          <p:cNvPr id="49154" name="Picture 2"/>
          <p:cNvPicPr>
            <a:picLocks noChangeAspect="1" noChangeArrowheads="1"/>
          </p:cNvPicPr>
          <p:nvPr/>
        </p:nvPicPr>
        <p:blipFill>
          <a:blip r:embed="rId2" cstate="print"/>
          <a:srcRect/>
          <a:stretch>
            <a:fillRect/>
          </a:stretch>
        </p:blipFill>
        <p:spPr bwMode="auto">
          <a:xfrm>
            <a:off x="1066800" y="1371600"/>
            <a:ext cx="6858000" cy="507755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Has a lower global warming potential (GWP) than R-134a</a:t>
            </a:r>
          </a:p>
          <a:p>
            <a:r>
              <a:rPr lang="en-US" dirty="0" smtClean="0"/>
              <a:t>R-134a=1,300</a:t>
            </a:r>
          </a:p>
          <a:p>
            <a:r>
              <a:rPr lang="en-US" dirty="0" smtClean="0"/>
              <a:t>R-1234yf =4</a:t>
            </a:r>
          </a:p>
          <a:p>
            <a:endParaRPr lang="en-US" dirty="0" smtClean="0"/>
          </a:p>
          <a:p>
            <a:r>
              <a:rPr lang="en-US" dirty="0" smtClean="0"/>
              <a:t>BUT how much refrigerant is discharged into the atmosphere anyway?</a:t>
            </a:r>
          </a:p>
          <a:p>
            <a:r>
              <a:rPr lang="en-US" dirty="0" smtClean="0"/>
              <a:t>In Europe- a LOT</a:t>
            </a:r>
          </a:p>
          <a:p>
            <a:r>
              <a:rPr lang="en-US" dirty="0" smtClean="0"/>
              <a:t>In Europe they do not use a recovery machine!</a:t>
            </a:r>
          </a:p>
          <a:p>
            <a:endParaRPr lang="en-US" dirty="0"/>
          </a:p>
        </p:txBody>
      </p:sp>
      <p:sp>
        <p:nvSpPr>
          <p:cNvPr id="3" name="Footer Placeholder 2"/>
          <p:cNvSpPr>
            <a:spLocks noGrp="1"/>
          </p:cNvSpPr>
          <p:nvPr>
            <p:ph type="ftr" sz="quarter" idx="11"/>
          </p:nvPr>
        </p:nvSpPr>
        <p:spPr/>
        <p:txBody>
          <a:bodyPr/>
          <a:lstStyle/>
          <a:p>
            <a:r>
              <a:rPr lang="en-US" smtClean="0"/>
              <a:t>Tom Birch, Jim Halderman</a:t>
            </a:r>
            <a:endParaRPr lang="en-US"/>
          </a:p>
        </p:txBody>
      </p:sp>
      <p:sp>
        <p:nvSpPr>
          <p:cNvPr id="4" name="Slide Number Placeholder 3"/>
          <p:cNvSpPr>
            <a:spLocks noGrp="1"/>
          </p:cNvSpPr>
          <p:nvPr>
            <p:ph type="sldNum" sz="quarter" idx="12"/>
          </p:nvPr>
        </p:nvSpPr>
        <p:spPr/>
        <p:txBody>
          <a:bodyPr/>
          <a:lstStyle/>
          <a:p>
            <a:fld id="{54BEF6C4-506A-449F-8C4D-93035322B05F}" type="slidenum">
              <a:rPr lang="en-US" smtClean="0"/>
              <a:pPr/>
              <a:t>3</a:t>
            </a:fld>
            <a:endParaRPr lang="en-US"/>
          </a:p>
        </p:txBody>
      </p:sp>
      <p:sp>
        <p:nvSpPr>
          <p:cNvPr id="5" name="Title 4"/>
          <p:cNvSpPr>
            <a:spLocks noGrp="1"/>
          </p:cNvSpPr>
          <p:nvPr>
            <p:ph type="title"/>
          </p:nvPr>
        </p:nvSpPr>
        <p:spPr/>
        <p:txBody>
          <a:bodyPr/>
          <a:lstStyle/>
          <a:p>
            <a:r>
              <a:rPr lang="en-US" dirty="0" smtClean="0"/>
              <a:t>Why the push to R-1234yf?</a:t>
            </a:r>
            <a:endParaRPr lang="en-US" dirty="0"/>
          </a:p>
        </p:txBody>
      </p:sp>
    </p:spTree>
    <p:extLst>
      <p:ext uri="{BB962C8B-B14F-4D97-AF65-F5344CB8AC3E}">
        <p14:creationId xmlns:p14="http://schemas.microsoft.com/office/powerpoint/2010/main" val="8752566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Cooltest</a:t>
            </a:r>
            <a:r>
              <a:rPr lang="en-US" dirty="0" smtClean="0"/>
              <a:t> 711</a:t>
            </a:r>
            <a:endParaRPr lang="en-US" dirty="0"/>
          </a:p>
        </p:txBody>
      </p:sp>
      <p:pic>
        <p:nvPicPr>
          <p:cNvPr id="1026" name="Picture 2" descr="http://www.cooltest.cn/css/apparecchio-inglese300X1561.jpg"/>
          <p:cNvPicPr>
            <a:picLocks noChangeAspect="1" noChangeArrowheads="1"/>
          </p:cNvPicPr>
          <p:nvPr/>
        </p:nvPicPr>
        <p:blipFill>
          <a:blip r:embed="rId2" cstate="print"/>
          <a:srcRect/>
          <a:stretch>
            <a:fillRect/>
          </a:stretch>
        </p:blipFill>
        <p:spPr bwMode="auto">
          <a:xfrm>
            <a:off x="0" y="1752600"/>
            <a:ext cx="7326923" cy="3810000"/>
          </a:xfrm>
          <a:prstGeom prst="rect">
            <a:avLst/>
          </a:prstGeom>
          <a:noFill/>
        </p:spPr>
      </p:pic>
      <p:sp>
        <p:nvSpPr>
          <p:cNvPr id="4" name="Slide Number Placeholder 3"/>
          <p:cNvSpPr>
            <a:spLocks noGrp="1"/>
          </p:cNvSpPr>
          <p:nvPr>
            <p:ph type="sldNum" sz="quarter" idx="12"/>
          </p:nvPr>
        </p:nvSpPr>
        <p:spPr/>
        <p:txBody>
          <a:bodyPr/>
          <a:lstStyle/>
          <a:p>
            <a:fld id="{54BEF6C4-506A-449F-8C4D-93035322B05F}" type="slidenum">
              <a:rPr lang="en-US" smtClean="0"/>
              <a:pPr/>
              <a:t>30</a:t>
            </a:fld>
            <a:endParaRPr lang="en-US"/>
          </a:p>
        </p:txBody>
      </p:sp>
      <p:sp>
        <p:nvSpPr>
          <p:cNvPr id="5" name="Footer Placeholder 4"/>
          <p:cNvSpPr>
            <a:spLocks noGrp="1"/>
          </p:cNvSpPr>
          <p:nvPr>
            <p:ph type="ftr" sz="quarter" idx="11"/>
          </p:nvPr>
        </p:nvSpPr>
        <p:spPr/>
        <p:txBody>
          <a:bodyPr/>
          <a:lstStyle/>
          <a:p>
            <a:r>
              <a:rPr lang="en-US" smtClean="0"/>
              <a:t>Tom Birch, Jim Halderman</a:t>
            </a:r>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err="1" smtClean="0"/>
              <a:t>Valtest</a:t>
            </a:r>
            <a:r>
              <a:rPr lang="en-US" dirty="0" smtClean="0"/>
              <a:t> 371</a:t>
            </a:r>
            <a:endParaRPr lang="en-US" dirty="0"/>
          </a:p>
        </p:txBody>
      </p:sp>
      <p:pic>
        <p:nvPicPr>
          <p:cNvPr id="2050" name="Picture 2"/>
          <p:cNvPicPr>
            <a:picLocks noChangeAspect="1" noChangeArrowheads="1"/>
          </p:cNvPicPr>
          <p:nvPr/>
        </p:nvPicPr>
        <p:blipFill>
          <a:blip r:embed="rId2" cstate="print"/>
          <a:srcRect l="7792" r="7792"/>
          <a:stretch>
            <a:fillRect/>
          </a:stretch>
        </p:blipFill>
        <p:spPr bwMode="auto">
          <a:xfrm>
            <a:off x="0" y="0"/>
            <a:ext cx="4953000" cy="6895129"/>
          </a:xfrm>
          <a:prstGeom prst="rect">
            <a:avLst/>
          </a:prstGeom>
          <a:noFill/>
          <a:ln w="9525">
            <a:noFill/>
            <a:miter lim="800000"/>
            <a:headEnd/>
            <a:tailEnd/>
          </a:ln>
        </p:spPr>
      </p:pic>
      <p:pic>
        <p:nvPicPr>
          <p:cNvPr id="2054" name="Picture 6" descr="http://www.cooltest.cn/image/cache/data/P1020005-500x500.JPG"/>
          <p:cNvPicPr>
            <a:picLocks noChangeAspect="1" noChangeArrowheads="1"/>
          </p:cNvPicPr>
          <p:nvPr/>
        </p:nvPicPr>
        <p:blipFill>
          <a:blip r:embed="rId3" cstate="print"/>
          <a:srcRect l="5600" t="12800" r="4800" b="12000"/>
          <a:stretch>
            <a:fillRect/>
          </a:stretch>
        </p:blipFill>
        <p:spPr bwMode="auto">
          <a:xfrm>
            <a:off x="4876800" y="1600200"/>
            <a:ext cx="4267200" cy="3581400"/>
          </a:xfrm>
          <a:prstGeom prst="rect">
            <a:avLst/>
          </a:prstGeom>
          <a:noFill/>
        </p:spPr>
      </p:pic>
      <p:sp>
        <p:nvSpPr>
          <p:cNvPr id="5" name="Slide Number Placeholder 4"/>
          <p:cNvSpPr>
            <a:spLocks noGrp="1"/>
          </p:cNvSpPr>
          <p:nvPr>
            <p:ph type="sldNum" sz="quarter" idx="12"/>
          </p:nvPr>
        </p:nvSpPr>
        <p:spPr/>
        <p:txBody>
          <a:bodyPr/>
          <a:lstStyle/>
          <a:p>
            <a:fld id="{54BEF6C4-506A-449F-8C4D-93035322B05F}" type="slidenum">
              <a:rPr lang="en-US" smtClean="0"/>
              <a:pPr/>
              <a:t>31</a:t>
            </a:fld>
            <a:endParaRPr lang="en-US"/>
          </a:p>
        </p:txBody>
      </p:sp>
      <p:sp>
        <p:nvSpPr>
          <p:cNvPr id="6" name="Footer Placeholder 5"/>
          <p:cNvSpPr>
            <a:spLocks noGrp="1"/>
          </p:cNvSpPr>
          <p:nvPr>
            <p:ph type="ftr" sz="quarter" idx="11"/>
          </p:nvPr>
        </p:nvSpPr>
        <p:spPr/>
        <p:txBody>
          <a:bodyPr/>
          <a:lstStyle/>
          <a:p>
            <a:r>
              <a:rPr lang="en-US" smtClean="0"/>
              <a:t>Tom Birch, Jim Halderman</a:t>
            </a:r>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0" y="0"/>
            <a:ext cx="4926724" cy="6858000"/>
          </a:xfrm>
          <a:prstGeom prst="rect">
            <a:avLst/>
          </a:prstGeom>
          <a:noFill/>
          <a:ln w="9525">
            <a:noFill/>
            <a:miter lim="800000"/>
            <a:headEnd/>
            <a:tailEnd/>
          </a:ln>
        </p:spPr>
      </p:pic>
      <p:sp>
        <p:nvSpPr>
          <p:cNvPr id="4" name="TextBox 3"/>
          <p:cNvSpPr txBox="1"/>
          <p:nvPr/>
        </p:nvSpPr>
        <p:spPr>
          <a:xfrm>
            <a:off x="4953000" y="2362200"/>
            <a:ext cx="3886200" cy="2308324"/>
          </a:xfrm>
          <a:prstGeom prst="rect">
            <a:avLst/>
          </a:prstGeom>
          <a:noFill/>
        </p:spPr>
        <p:txBody>
          <a:bodyPr wrap="square" rtlCol="0">
            <a:spAutoFit/>
          </a:bodyPr>
          <a:lstStyle/>
          <a:p>
            <a:r>
              <a:rPr lang="en-US" sz="2400" dirty="0" smtClean="0"/>
              <a:t>Allows the technician to increase or decrease the electronic signal to the pressure control solenoid while watching for pressure changes.</a:t>
            </a:r>
            <a:endParaRPr lang="en-US" sz="2400" dirty="0"/>
          </a:p>
        </p:txBody>
      </p:sp>
      <p:sp>
        <p:nvSpPr>
          <p:cNvPr id="5" name="Slide Number Placeholder 4"/>
          <p:cNvSpPr>
            <a:spLocks noGrp="1"/>
          </p:cNvSpPr>
          <p:nvPr>
            <p:ph type="sldNum" sz="quarter" idx="12"/>
          </p:nvPr>
        </p:nvSpPr>
        <p:spPr/>
        <p:txBody>
          <a:bodyPr/>
          <a:lstStyle/>
          <a:p>
            <a:fld id="{54BEF6C4-506A-449F-8C4D-93035322B05F}" type="slidenum">
              <a:rPr lang="en-US" smtClean="0"/>
              <a:pPr/>
              <a:t>32</a:t>
            </a:fld>
            <a:endParaRPr lang="en-US"/>
          </a:p>
        </p:txBody>
      </p:sp>
      <p:sp>
        <p:nvSpPr>
          <p:cNvPr id="6" name="Footer Placeholder 5"/>
          <p:cNvSpPr>
            <a:spLocks noGrp="1"/>
          </p:cNvSpPr>
          <p:nvPr>
            <p:ph type="ftr" sz="quarter" idx="11"/>
          </p:nvPr>
        </p:nvSpPr>
        <p:spPr/>
        <p:txBody>
          <a:bodyPr/>
          <a:lstStyle/>
          <a:p>
            <a:r>
              <a:rPr lang="en-US" smtClean="0"/>
              <a:t>Tom Birch, Jim Halderman</a:t>
            </a: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Tom Birch, Jim Halderman</a:t>
            </a:r>
            <a:endParaRPr lang="en-US"/>
          </a:p>
        </p:txBody>
      </p:sp>
      <p:sp>
        <p:nvSpPr>
          <p:cNvPr id="3" name="Slide Number Placeholder 2"/>
          <p:cNvSpPr>
            <a:spLocks noGrp="1"/>
          </p:cNvSpPr>
          <p:nvPr>
            <p:ph type="sldNum" sz="quarter" idx="12"/>
          </p:nvPr>
        </p:nvSpPr>
        <p:spPr/>
        <p:txBody>
          <a:bodyPr/>
          <a:lstStyle/>
          <a:p>
            <a:fld id="{54BEF6C4-506A-449F-8C4D-93035322B05F}" type="slidenum">
              <a:rPr lang="en-US" smtClean="0"/>
              <a:pPr/>
              <a:t>33</a:t>
            </a:fld>
            <a:endParaRPr lang="en-US"/>
          </a:p>
        </p:txBody>
      </p:sp>
      <p:sp>
        <p:nvSpPr>
          <p:cNvPr id="4" name="Title 3"/>
          <p:cNvSpPr>
            <a:spLocks noGrp="1"/>
          </p:cNvSpPr>
          <p:nvPr>
            <p:ph type="title"/>
          </p:nvPr>
        </p:nvSpPr>
        <p:spPr/>
        <p:txBody>
          <a:bodyPr/>
          <a:lstStyle/>
          <a:p>
            <a:r>
              <a:rPr lang="en-US" smtClean="0"/>
              <a:t>HVAC System</a:t>
            </a:r>
            <a:endParaRPr lang="en-US"/>
          </a:p>
        </p:txBody>
      </p:sp>
      <p:pic>
        <p:nvPicPr>
          <p:cNvPr id="1025" name="Picture 1" descr="http://img.autonet.com.tw/v2/images/ci-img12.jpg"/>
          <p:cNvPicPr>
            <a:picLocks noChangeAspect="1" noChangeArrowheads="1"/>
          </p:cNvPicPr>
          <p:nvPr/>
        </p:nvPicPr>
        <p:blipFill>
          <a:blip r:embed="rId2" cstate="print"/>
          <a:srcRect/>
          <a:stretch>
            <a:fillRect/>
          </a:stretch>
        </p:blipFill>
        <p:spPr bwMode="auto">
          <a:xfrm>
            <a:off x="0" y="0"/>
            <a:ext cx="114300" cy="114300"/>
          </a:xfrm>
          <a:prstGeom prst="rect">
            <a:avLst/>
          </a:prstGeom>
          <a:noFill/>
        </p:spPr>
      </p:pic>
      <p:pic>
        <p:nvPicPr>
          <p:cNvPr id="1026" name="Picture 2" descr="http://img.autonet.com.tw/v2/images/ci-img13.jpg"/>
          <p:cNvPicPr>
            <a:picLocks noChangeAspect="1" noChangeArrowheads="1"/>
          </p:cNvPicPr>
          <p:nvPr/>
        </p:nvPicPr>
        <p:blipFill>
          <a:blip r:embed="rId3" cstate="print"/>
          <a:srcRect/>
          <a:stretch>
            <a:fillRect/>
          </a:stretch>
        </p:blipFill>
        <p:spPr bwMode="auto">
          <a:xfrm>
            <a:off x="0" y="0"/>
            <a:ext cx="114300" cy="114300"/>
          </a:xfrm>
          <a:prstGeom prst="rect">
            <a:avLst/>
          </a:prstGeom>
          <a:noFill/>
        </p:spPr>
      </p:pic>
      <p:pic>
        <p:nvPicPr>
          <p:cNvPr id="1027" name="Picture 3" descr="http://img.autonet.com.tw/v2/images/ci-img14.jpg"/>
          <p:cNvPicPr>
            <a:picLocks noChangeAspect="1" noChangeArrowheads="1"/>
          </p:cNvPicPr>
          <p:nvPr/>
        </p:nvPicPr>
        <p:blipFill>
          <a:blip r:embed="rId4" cstate="print"/>
          <a:srcRect/>
          <a:stretch>
            <a:fillRect/>
          </a:stretch>
        </p:blipFill>
        <p:spPr bwMode="auto">
          <a:xfrm>
            <a:off x="0" y="0"/>
            <a:ext cx="114300" cy="114300"/>
          </a:xfrm>
          <a:prstGeom prst="rect">
            <a:avLst/>
          </a:prstGeom>
          <a:noFill/>
        </p:spPr>
      </p:pic>
      <p:pic>
        <p:nvPicPr>
          <p:cNvPr id="1028" name="Picture 4" descr="http://img.autonet.com.tw/v2/images/ci-img15.jpg"/>
          <p:cNvPicPr>
            <a:picLocks noChangeAspect="1" noChangeArrowheads="1"/>
          </p:cNvPicPr>
          <p:nvPr/>
        </p:nvPicPr>
        <p:blipFill>
          <a:blip r:embed="rId5" cstate="print"/>
          <a:srcRect/>
          <a:stretch>
            <a:fillRect/>
          </a:stretch>
        </p:blipFill>
        <p:spPr bwMode="auto">
          <a:xfrm>
            <a:off x="0" y="0"/>
            <a:ext cx="114300" cy="1219200"/>
          </a:xfrm>
          <a:prstGeom prst="rect">
            <a:avLst/>
          </a:prstGeom>
          <a:noFill/>
        </p:spPr>
      </p:pic>
      <p:sp>
        <p:nvSpPr>
          <p:cNvPr id="1029" name="AutoShape 5"/>
          <p:cNvSpPr>
            <a:spLocks noChangeAspect="1" noChangeArrowheads="1"/>
          </p:cNvSpPr>
          <p:nvPr/>
        </p:nvSpPr>
        <p:spPr bwMode="auto">
          <a:xfrm>
            <a:off x="0"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0" name="Picture 6" descr="http://img.autonet.com.tw/v2/images/ci-img16.jpg"/>
          <p:cNvPicPr>
            <a:picLocks noChangeAspect="1" noChangeArrowheads="1"/>
          </p:cNvPicPr>
          <p:nvPr/>
        </p:nvPicPr>
        <p:blipFill>
          <a:blip r:embed="rId6" cstate="print"/>
          <a:srcRect/>
          <a:stretch>
            <a:fillRect/>
          </a:stretch>
        </p:blipFill>
        <p:spPr bwMode="auto">
          <a:xfrm>
            <a:off x="0" y="0"/>
            <a:ext cx="114300" cy="1219200"/>
          </a:xfrm>
          <a:prstGeom prst="rect">
            <a:avLst/>
          </a:prstGeom>
          <a:noFill/>
        </p:spPr>
      </p:pic>
      <p:pic>
        <p:nvPicPr>
          <p:cNvPr id="1031" name="Picture 7" descr="http://img.autonet.com.tw/v2/images/ci-img19.jpg"/>
          <p:cNvPicPr>
            <a:picLocks noChangeAspect="1" noChangeArrowheads="1"/>
          </p:cNvPicPr>
          <p:nvPr/>
        </p:nvPicPr>
        <p:blipFill>
          <a:blip r:embed="rId7" cstate="print"/>
          <a:srcRect/>
          <a:stretch>
            <a:fillRect/>
          </a:stretch>
        </p:blipFill>
        <p:spPr bwMode="auto">
          <a:xfrm>
            <a:off x="0" y="0"/>
            <a:ext cx="114300" cy="114300"/>
          </a:xfrm>
          <a:prstGeom prst="rect">
            <a:avLst/>
          </a:prstGeom>
          <a:noFill/>
        </p:spPr>
      </p:pic>
      <p:pic>
        <p:nvPicPr>
          <p:cNvPr id="1032" name="Picture 8" descr="http://img.autonet.com.tw/v2/images/ci-img23.jpg"/>
          <p:cNvPicPr>
            <a:picLocks noChangeAspect="1" noChangeArrowheads="1"/>
          </p:cNvPicPr>
          <p:nvPr/>
        </p:nvPicPr>
        <p:blipFill>
          <a:blip r:embed="rId8" cstate="print"/>
          <a:srcRect/>
          <a:stretch>
            <a:fillRect/>
          </a:stretch>
        </p:blipFill>
        <p:spPr bwMode="auto">
          <a:xfrm>
            <a:off x="0" y="0"/>
            <a:ext cx="114300" cy="114300"/>
          </a:xfrm>
          <a:prstGeom prst="rect">
            <a:avLst/>
          </a:prstGeom>
          <a:noFill/>
        </p:spPr>
      </p:pic>
      <p:pic>
        <p:nvPicPr>
          <p:cNvPr id="1033" name="Picture 9" descr="http://img.autonet.com.tw/v2/images/ci-img21.jpg"/>
          <p:cNvPicPr>
            <a:picLocks noChangeAspect="1" noChangeArrowheads="1"/>
          </p:cNvPicPr>
          <p:nvPr/>
        </p:nvPicPr>
        <p:blipFill>
          <a:blip r:embed="rId9" cstate="print"/>
          <a:srcRect/>
          <a:stretch>
            <a:fillRect/>
          </a:stretch>
        </p:blipFill>
        <p:spPr bwMode="auto">
          <a:xfrm>
            <a:off x="0" y="0"/>
            <a:ext cx="114300" cy="114300"/>
          </a:xfrm>
          <a:prstGeom prst="rect">
            <a:avLst/>
          </a:prstGeom>
          <a:noFill/>
        </p:spPr>
      </p:pic>
      <p:pic>
        <p:nvPicPr>
          <p:cNvPr id="1034" name="Picture 10"/>
          <p:cNvPicPr>
            <a:picLocks noChangeAspect="1" noChangeArrowheads="1"/>
          </p:cNvPicPr>
          <p:nvPr/>
        </p:nvPicPr>
        <p:blipFill>
          <a:blip r:embed="rId10" cstate="print"/>
          <a:srcRect/>
          <a:stretch>
            <a:fillRect/>
          </a:stretch>
        </p:blipFill>
        <p:spPr bwMode="auto">
          <a:xfrm>
            <a:off x="228600" y="1219200"/>
            <a:ext cx="8572500" cy="466725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HVAC Circuit Schematics</a:t>
            </a:r>
            <a:endParaRPr lang="en-US" dirty="0"/>
          </a:p>
        </p:txBody>
      </p:sp>
      <p:sp>
        <p:nvSpPr>
          <p:cNvPr id="5" name="TextBox 4"/>
          <p:cNvSpPr txBox="1"/>
          <p:nvPr/>
        </p:nvSpPr>
        <p:spPr>
          <a:xfrm>
            <a:off x="5867400" y="3124200"/>
            <a:ext cx="3124200" cy="1384995"/>
          </a:xfrm>
          <a:prstGeom prst="rect">
            <a:avLst/>
          </a:prstGeom>
          <a:noFill/>
        </p:spPr>
        <p:txBody>
          <a:bodyPr wrap="square" rtlCol="0">
            <a:spAutoFit/>
          </a:bodyPr>
          <a:lstStyle/>
          <a:p>
            <a:r>
              <a:rPr lang="en-US" sz="2800" b="1" dirty="0" smtClean="0">
                <a:solidFill>
                  <a:srgbClr val="FF0000"/>
                </a:solidFill>
              </a:rPr>
              <a:t>Once upon a time they looked like this</a:t>
            </a:r>
            <a:endParaRPr lang="en-US" sz="2800" b="1" dirty="0">
              <a:solidFill>
                <a:srgbClr val="FF0000"/>
              </a:solidFill>
            </a:endParaRPr>
          </a:p>
        </p:txBody>
      </p:sp>
      <p:sp>
        <p:nvSpPr>
          <p:cNvPr id="7" name="Slide Number Placeholder 6"/>
          <p:cNvSpPr>
            <a:spLocks noGrp="1"/>
          </p:cNvSpPr>
          <p:nvPr>
            <p:ph type="sldNum" sz="quarter" idx="12"/>
          </p:nvPr>
        </p:nvSpPr>
        <p:spPr/>
        <p:txBody>
          <a:bodyPr/>
          <a:lstStyle/>
          <a:p>
            <a:fld id="{54BEF6C4-506A-449F-8C4D-93035322B05F}" type="slidenum">
              <a:rPr lang="en-US" smtClean="0"/>
              <a:pPr/>
              <a:t>34</a:t>
            </a:fld>
            <a:endParaRPr lang="en-US"/>
          </a:p>
        </p:txBody>
      </p:sp>
      <p:sp>
        <p:nvSpPr>
          <p:cNvPr id="8" name="Footer Placeholder 7"/>
          <p:cNvSpPr>
            <a:spLocks noGrp="1"/>
          </p:cNvSpPr>
          <p:nvPr>
            <p:ph type="ftr" sz="quarter" idx="11"/>
          </p:nvPr>
        </p:nvSpPr>
        <p:spPr/>
        <p:txBody>
          <a:bodyPr/>
          <a:lstStyle/>
          <a:p>
            <a:r>
              <a:rPr lang="en-US" smtClean="0"/>
              <a:t>Tom Birch, Jim Halderman</a:t>
            </a: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799" y="1524000"/>
            <a:ext cx="5245101" cy="42672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HVAC Sensors</a:t>
            </a:r>
            <a:endParaRPr lang="en-US" dirty="0"/>
          </a:p>
        </p:txBody>
      </p:sp>
      <p:sp>
        <p:nvSpPr>
          <p:cNvPr id="3" name="TextBox 2"/>
          <p:cNvSpPr txBox="1"/>
          <p:nvPr/>
        </p:nvSpPr>
        <p:spPr>
          <a:xfrm>
            <a:off x="1143000" y="1905000"/>
            <a:ext cx="6324600" cy="3046988"/>
          </a:xfrm>
          <a:prstGeom prst="rect">
            <a:avLst/>
          </a:prstGeom>
          <a:noFill/>
        </p:spPr>
        <p:txBody>
          <a:bodyPr wrap="square" rtlCol="0">
            <a:spAutoFit/>
          </a:bodyPr>
          <a:lstStyle/>
          <a:p>
            <a:r>
              <a:rPr lang="en-US" sz="2400" dirty="0" smtClean="0"/>
              <a:t>Windshield Temp. &amp; Inside Moisture</a:t>
            </a:r>
          </a:p>
          <a:p>
            <a:r>
              <a:rPr lang="en-US" sz="2400" dirty="0" smtClean="0"/>
              <a:t>Relative Humidity</a:t>
            </a:r>
          </a:p>
          <a:p>
            <a:r>
              <a:rPr lang="en-US" sz="2400" dirty="0" smtClean="0"/>
              <a:t>Outside Air Quality</a:t>
            </a:r>
          </a:p>
          <a:p>
            <a:r>
              <a:rPr lang="en-US" sz="2400" dirty="0" smtClean="0"/>
              <a:t>In-Car Temp.</a:t>
            </a:r>
          </a:p>
          <a:p>
            <a:r>
              <a:rPr lang="en-US" sz="2400" dirty="0" smtClean="0"/>
              <a:t>Ambient Air Temp.</a:t>
            </a:r>
          </a:p>
          <a:p>
            <a:r>
              <a:rPr lang="en-US" sz="2400" dirty="0" smtClean="0"/>
              <a:t>Duct Temp. ( Upper Duct &amp; Lower Duct)</a:t>
            </a:r>
          </a:p>
          <a:p>
            <a:r>
              <a:rPr lang="en-US" sz="2400" dirty="0" smtClean="0"/>
              <a:t>Evaporator Temp. (Downstream or Fin)</a:t>
            </a:r>
          </a:p>
          <a:p>
            <a:r>
              <a:rPr lang="en-US" sz="2400" dirty="0" smtClean="0"/>
              <a:t>Sun Load </a:t>
            </a:r>
            <a:endParaRPr lang="en-US" sz="2400" dirty="0"/>
          </a:p>
        </p:txBody>
      </p:sp>
      <p:sp>
        <p:nvSpPr>
          <p:cNvPr id="4" name="Slide Number Placeholder 3"/>
          <p:cNvSpPr>
            <a:spLocks noGrp="1"/>
          </p:cNvSpPr>
          <p:nvPr>
            <p:ph type="sldNum" sz="quarter" idx="12"/>
          </p:nvPr>
        </p:nvSpPr>
        <p:spPr/>
        <p:txBody>
          <a:bodyPr/>
          <a:lstStyle/>
          <a:p>
            <a:fld id="{54BEF6C4-506A-449F-8C4D-93035322B05F}" type="slidenum">
              <a:rPr lang="en-US" smtClean="0"/>
              <a:pPr/>
              <a:t>35</a:t>
            </a:fld>
            <a:endParaRPr lang="en-US"/>
          </a:p>
        </p:txBody>
      </p:sp>
      <p:sp>
        <p:nvSpPr>
          <p:cNvPr id="5" name="Footer Placeholder 4"/>
          <p:cNvSpPr>
            <a:spLocks noGrp="1"/>
          </p:cNvSpPr>
          <p:nvPr>
            <p:ph type="ftr" sz="quarter" idx="11"/>
          </p:nvPr>
        </p:nvSpPr>
        <p:spPr/>
        <p:txBody>
          <a:bodyPr/>
          <a:lstStyle/>
          <a:p>
            <a:r>
              <a:rPr lang="en-US" smtClean="0"/>
              <a:t>Tom Birch, Jim Halderman</a:t>
            </a:r>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Blower Circuit</a:t>
            </a:r>
            <a:endParaRPr lang="en-US" dirty="0"/>
          </a:p>
        </p:txBody>
      </p:sp>
      <p:pic>
        <p:nvPicPr>
          <p:cNvPr id="3074" name="Picture 2"/>
          <p:cNvPicPr>
            <a:picLocks noChangeAspect="1" noChangeArrowheads="1"/>
          </p:cNvPicPr>
          <p:nvPr/>
        </p:nvPicPr>
        <p:blipFill>
          <a:blip r:embed="rId2" cstate="print"/>
          <a:srcRect t="3938"/>
          <a:stretch>
            <a:fillRect/>
          </a:stretch>
        </p:blipFill>
        <p:spPr bwMode="auto">
          <a:xfrm>
            <a:off x="228600" y="1016000"/>
            <a:ext cx="8763000" cy="58420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54BEF6C4-506A-449F-8C4D-93035322B05F}" type="slidenum">
              <a:rPr lang="en-US" smtClean="0"/>
              <a:pPr/>
              <a:t>36</a:t>
            </a:fld>
            <a:endParaRPr lang="en-US"/>
          </a:p>
        </p:txBody>
      </p:sp>
      <p:sp>
        <p:nvSpPr>
          <p:cNvPr id="5" name="Footer Placeholder 4"/>
          <p:cNvSpPr>
            <a:spLocks noGrp="1"/>
          </p:cNvSpPr>
          <p:nvPr>
            <p:ph type="ftr" sz="quarter" idx="11"/>
          </p:nvPr>
        </p:nvSpPr>
        <p:spPr/>
        <p:txBody>
          <a:bodyPr/>
          <a:lstStyle/>
          <a:p>
            <a:r>
              <a:rPr lang="en-US" smtClean="0"/>
              <a:t>Tom Birch, Jim Halderman</a:t>
            </a:r>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Compressor Clutch</a:t>
            </a:r>
            <a:endParaRPr lang="en-US" dirty="0"/>
          </a:p>
        </p:txBody>
      </p:sp>
      <p:pic>
        <p:nvPicPr>
          <p:cNvPr id="2050" name="Picture 2"/>
          <p:cNvPicPr>
            <a:picLocks noChangeAspect="1" noChangeArrowheads="1"/>
          </p:cNvPicPr>
          <p:nvPr/>
        </p:nvPicPr>
        <p:blipFill>
          <a:blip r:embed="rId2" cstate="print"/>
          <a:srcRect t="6139"/>
          <a:stretch>
            <a:fillRect/>
          </a:stretch>
        </p:blipFill>
        <p:spPr bwMode="auto">
          <a:xfrm>
            <a:off x="0" y="1186180"/>
            <a:ext cx="8839200" cy="567182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54BEF6C4-506A-449F-8C4D-93035322B05F}" type="slidenum">
              <a:rPr lang="en-US" smtClean="0"/>
              <a:pPr/>
              <a:t>37</a:t>
            </a:fld>
            <a:endParaRPr lang="en-US"/>
          </a:p>
        </p:txBody>
      </p:sp>
      <p:sp>
        <p:nvSpPr>
          <p:cNvPr id="5" name="Footer Placeholder 4"/>
          <p:cNvSpPr>
            <a:spLocks noGrp="1"/>
          </p:cNvSpPr>
          <p:nvPr>
            <p:ph type="ftr" sz="quarter" idx="11"/>
          </p:nvPr>
        </p:nvSpPr>
        <p:spPr/>
        <p:txBody>
          <a:bodyPr/>
          <a:lstStyle/>
          <a:p>
            <a:r>
              <a:rPr lang="en-US" smtClean="0"/>
              <a:t>Tom Birch, Jim Halderman</a:t>
            </a:r>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Temp. &amp; Mode Control</a:t>
            </a:r>
            <a:endParaRPr lang="en-US" dirty="0"/>
          </a:p>
        </p:txBody>
      </p:sp>
      <p:pic>
        <p:nvPicPr>
          <p:cNvPr id="1026" name="Picture 2"/>
          <p:cNvPicPr>
            <a:picLocks noChangeAspect="1" noChangeArrowheads="1"/>
          </p:cNvPicPr>
          <p:nvPr/>
        </p:nvPicPr>
        <p:blipFill>
          <a:blip r:embed="rId2" cstate="print"/>
          <a:srcRect t="5494"/>
          <a:stretch>
            <a:fillRect/>
          </a:stretch>
        </p:blipFill>
        <p:spPr bwMode="auto">
          <a:xfrm>
            <a:off x="228600" y="1045845"/>
            <a:ext cx="8610600" cy="5812155"/>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54BEF6C4-506A-449F-8C4D-93035322B05F}" type="slidenum">
              <a:rPr lang="en-US" smtClean="0"/>
              <a:pPr/>
              <a:t>38</a:t>
            </a:fld>
            <a:endParaRPr lang="en-US"/>
          </a:p>
        </p:txBody>
      </p:sp>
      <p:sp>
        <p:nvSpPr>
          <p:cNvPr id="5" name="Footer Placeholder 4"/>
          <p:cNvSpPr>
            <a:spLocks noGrp="1"/>
          </p:cNvSpPr>
          <p:nvPr>
            <p:ph type="ftr" sz="quarter" idx="11"/>
          </p:nvPr>
        </p:nvSpPr>
        <p:spPr/>
        <p:txBody>
          <a:bodyPr/>
          <a:lstStyle/>
          <a:p>
            <a:r>
              <a:rPr lang="en-US" smtClean="0"/>
              <a:t>Tom Birch, Jim Halderman</a:t>
            </a:r>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t>Tom Birch, Jim Halderman</a:t>
            </a:r>
            <a:endParaRPr lang="en-US"/>
          </a:p>
        </p:txBody>
      </p:sp>
      <p:sp>
        <p:nvSpPr>
          <p:cNvPr id="3" name="Slide Number Placeholder 2"/>
          <p:cNvSpPr>
            <a:spLocks noGrp="1"/>
          </p:cNvSpPr>
          <p:nvPr>
            <p:ph type="sldNum" sz="quarter" idx="12"/>
          </p:nvPr>
        </p:nvSpPr>
        <p:spPr/>
        <p:txBody>
          <a:bodyPr/>
          <a:lstStyle/>
          <a:p>
            <a:fld id="{54BEF6C4-506A-449F-8C4D-93035322B05F}" type="slidenum">
              <a:rPr lang="en-US" smtClean="0"/>
              <a:pPr/>
              <a:t>39</a:t>
            </a:fld>
            <a:endParaRPr lang="en-US"/>
          </a:p>
        </p:txBody>
      </p:sp>
      <p:sp>
        <p:nvSpPr>
          <p:cNvPr id="4" name="Title 3"/>
          <p:cNvSpPr>
            <a:spLocks noGrp="1"/>
          </p:cNvSpPr>
          <p:nvPr>
            <p:ph type="title"/>
          </p:nvPr>
        </p:nvSpPr>
        <p:spPr/>
        <p:txBody>
          <a:bodyPr>
            <a:normAutofit fontScale="90000"/>
          </a:bodyPr>
          <a:lstStyle/>
          <a:p>
            <a:r>
              <a:rPr lang="en-US" dirty="0" smtClean="0"/>
              <a:t>					    </a:t>
            </a:r>
            <a:r>
              <a:rPr lang="en-US" sz="2700" dirty="0" smtClean="0"/>
              <a:t>Honda, Multiplex</a:t>
            </a:r>
            <a:br>
              <a:rPr lang="en-US" sz="2700" dirty="0" smtClean="0"/>
            </a:br>
            <a:r>
              <a:rPr lang="en-US" sz="2700" dirty="0" smtClean="0"/>
              <a:t>						Control</a:t>
            </a:r>
            <a:endParaRPr lang="en-US" sz="2700" dirty="0"/>
          </a:p>
        </p:txBody>
      </p:sp>
      <p:pic>
        <p:nvPicPr>
          <p:cNvPr id="5" name="Picture 4" descr="Honda Multiplex Cntrl.bmp"/>
          <p:cNvPicPr>
            <a:picLocks noChangeAspect="1"/>
          </p:cNvPicPr>
          <p:nvPr/>
        </p:nvPicPr>
        <p:blipFill>
          <a:blip r:embed="rId2" cstate="print"/>
          <a:stretch>
            <a:fillRect/>
          </a:stretch>
        </p:blipFill>
        <p:spPr>
          <a:xfrm>
            <a:off x="0" y="0"/>
            <a:ext cx="5664361" cy="68580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Refrigerants, Background</a:t>
            </a:r>
            <a:endParaRPr lang="en-US" dirty="0"/>
          </a:p>
        </p:txBody>
      </p:sp>
      <p:sp>
        <p:nvSpPr>
          <p:cNvPr id="3" name="TextBox 2"/>
          <p:cNvSpPr txBox="1"/>
          <p:nvPr/>
        </p:nvSpPr>
        <p:spPr>
          <a:xfrm>
            <a:off x="381000" y="1752600"/>
            <a:ext cx="8458200" cy="3170099"/>
          </a:xfrm>
          <a:prstGeom prst="rect">
            <a:avLst/>
          </a:prstGeom>
          <a:noFill/>
        </p:spPr>
        <p:txBody>
          <a:bodyPr wrap="square" rtlCol="0">
            <a:spAutoFit/>
          </a:bodyPr>
          <a:lstStyle/>
          <a:p>
            <a:r>
              <a:rPr lang="en-US" sz="2000" dirty="0" smtClean="0"/>
              <a:t>Europe does not require R-134a recycling, it is vented for service.</a:t>
            </a:r>
          </a:p>
          <a:p>
            <a:endParaRPr lang="en-US" sz="2000" dirty="0" smtClean="0"/>
          </a:p>
          <a:p>
            <a:r>
              <a:rPr lang="en-US" sz="2000" dirty="0" smtClean="0"/>
              <a:t>2006: The European Commission, EC, rules that beginning 	1/2011, new design platforms must have GPW &gt;150, All 	new vehicles in 1/2017.</a:t>
            </a:r>
          </a:p>
          <a:p>
            <a:endParaRPr lang="en-US" sz="2000" dirty="0"/>
          </a:p>
          <a:p>
            <a:r>
              <a:rPr lang="en-US" sz="2000" dirty="0" smtClean="0"/>
              <a:t>2009: The EC accepts R-1234yf (GWP: 4) as meeting requirements</a:t>
            </a:r>
          </a:p>
          <a:p>
            <a:endParaRPr lang="en-US" sz="2000" dirty="0"/>
          </a:p>
          <a:p>
            <a:r>
              <a:rPr lang="en-US" sz="2000" dirty="0" smtClean="0"/>
              <a:t>2011: R-1234yf availability is delayed so enforcement is 	postponed to 1/2013</a:t>
            </a:r>
            <a:endParaRPr lang="en-US" sz="2000" dirty="0"/>
          </a:p>
        </p:txBody>
      </p:sp>
      <p:sp>
        <p:nvSpPr>
          <p:cNvPr id="4" name="Slide Number Placeholder 3"/>
          <p:cNvSpPr>
            <a:spLocks noGrp="1"/>
          </p:cNvSpPr>
          <p:nvPr>
            <p:ph type="sldNum" sz="quarter" idx="12"/>
          </p:nvPr>
        </p:nvSpPr>
        <p:spPr/>
        <p:txBody>
          <a:bodyPr/>
          <a:lstStyle/>
          <a:p>
            <a:fld id="{54BEF6C4-506A-449F-8C4D-93035322B05F}" type="slidenum">
              <a:rPr lang="en-US" smtClean="0"/>
              <a:pPr/>
              <a:t>4</a:t>
            </a:fld>
            <a:endParaRPr lang="en-US"/>
          </a:p>
        </p:txBody>
      </p:sp>
      <p:sp>
        <p:nvSpPr>
          <p:cNvPr id="5" name="Footer Placeholder 4"/>
          <p:cNvSpPr>
            <a:spLocks noGrp="1"/>
          </p:cNvSpPr>
          <p:nvPr>
            <p:ph type="ftr" sz="quarter" idx="11"/>
          </p:nvPr>
        </p:nvSpPr>
        <p:spPr/>
        <p:txBody>
          <a:bodyPr/>
          <a:lstStyle/>
          <a:p>
            <a:r>
              <a:rPr lang="en-US" smtClean="0"/>
              <a:t>Tom Birch, Jim Halderman</a:t>
            </a:r>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Actuators</a:t>
            </a:r>
            <a:endParaRPr lang="en-US" dirty="0"/>
          </a:p>
        </p:txBody>
      </p:sp>
      <p:pic>
        <p:nvPicPr>
          <p:cNvPr id="3" name="Picture 2" descr="2 wire act.bmp"/>
          <p:cNvPicPr>
            <a:picLocks noChangeAspect="1"/>
          </p:cNvPicPr>
          <p:nvPr/>
        </p:nvPicPr>
        <p:blipFill>
          <a:blip r:embed="rId2" cstate="print"/>
          <a:stretch>
            <a:fillRect/>
          </a:stretch>
        </p:blipFill>
        <p:spPr>
          <a:xfrm>
            <a:off x="152400" y="1219200"/>
            <a:ext cx="4279401" cy="2097028"/>
          </a:xfrm>
          <a:prstGeom prst="rect">
            <a:avLst/>
          </a:prstGeom>
        </p:spPr>
      </p:pic>
      <p:pic>
        <p:nvPicPr>
          <p:cNvPr id="4" name="Picture 3" descr="3 wire act.bmp"/>
          <p:cNvPicPr>
            <a:picLocks noChangeAspect="1"/>
          </p:cNvPicPr>
          <p:nvPr/>
        </p:nvPicPr>
        <p:blipFill>
          <a:blip r:embed="rId3" cstate="print"/>
          <a:stretch>
            <a:fillRect/>
          </a:stretch>
        </p:blipFill>
        <p:spPr>
          <a:xfrm>
            <a:off x="4724400" y="914400"/>
            <a:ext cx="4419600" cy="2471113"/>
          </a:xfrm>
          <a:prstGeom prst="rect">
            <a:avLst/>
          </a:prstGeom>
        </p:spPr>
      </p:pic>
      <p:pic>
        <p:nvPicPr>
          <p:cNvPr id="5" name="Picture 4" descr="5 wire act.bmp"/>
          <p:cNvPicPr>
            <a:picLocks noChangeAspect="1"/>
          </p:cNvPicPr>
          <p:nvPr/>
        </p:nvPicPr>
        <p:blipFill>
          <a:blip r:embed="rId4" cstate="print"/>
          <a:stretch>
            <a:fillRect/>
          </a:stretch>
        </p:blipFill>
        <p:spPr>
          <a:xfrm>
            <a:off x="2286000" y="3733800"/>
            <a:ext cx="3797816" cy="2865126"/>
          </a:xfrm>
          <a:prstGeom prst="rect">
            <a:avLst/>
          </a:prstGeom>
        </p:spPr>
      </p:pic>
      <p:sp>
        <p:nvSpPr>
          <p:cNvPr id="6" name="TextBox 5"/>
          <p:cNvSpPr txBox="1"/>
          <p:nvPr/>
        </p:nvSpPr>
        <p:spPr>
          <a:xfrm>
            <a:off x="1447800" y="3200400"/>
            <a:ext cx="2514600" cy="461665"/>
          </a:xfrm>
          <a:prstGeom prst="rect">
            <a:avLst/>
          </a:prstGeom>
          <a:noFill/>
        </p:spPr>
        <p:txBody>
          <a:bodyPr wrap="square" rtlCol="0">
            <a:spAutoFit/>
          </a:bodyPr>
          <a:lstStyle/>
          <a:p>
            <a:r>
              <a:rPr lang="en-US" sz="2400" dirty="0" smtClean="0"/>
              <a:t>2 Wire</a:t>
            </a:r>
            <a:endParaRPr lang="en-US" sz="2400" dirty="0"/>
          </a:p>
        </p:txBody>
      </p:sp>
      <p:sp>
        <p:nvSpPr>
          <p:cNvPr id="7" name="Rectangle 6"/>
          <p:cNvSpPr/>
          <p:nvPr/>
        </p:nvSpPr>
        <p:spPr>
          <a:xfrm>
            <a:off x="6248400" y="3200400"/>
            <a:ext cx="1127232" cy="461665"/>
          </a:xfrm>
          <a:prstGeom prst="rect">
            <a:avLst/>
          </a:prstGeom>
        </p:spPr>
        <p:txBody>
          <a:bodyPr wrap="none">
            <a:spAutoFit/>
          </a:bodyPr>
          <a:lstStyle/>
          <a:p>
            <a:r>
              <a:rPr lang="en-US" sz="2400" dirty="0" smtClean="0"/>
              <a:t>3 Wire</a:t>
            </a:r>
            <a:endParaRPr lang="en-US" sz="2400" dirty="0"/>
          </a:p>
        </p:txBody>
      </p:sp>
      <p:sp>
        <p:nvSpPr>
          <p:cNvPr id="8" name="Rectangle 7"/>
          <p:cNvSpPr/>
          <p:nvPr/>
        </p:nvSpPr>
        <p:spPr>
          <a:xfrm>
            <a:off x="6019800" y="5181600"/>
            <a:ext cx="1127232" cy="461665"/>
          </a:xfrm>
          <a:prstGeom prst="rect">
            <a:avLst/>
          </a:prstGeom>
        </p:spPr>
        <p:txBody>
          <a:bodyPr wrap="none">
            <a:spAutoFit/>
          </a:bodyPr>
          <a:lstStyle/>
          <a:p>
            <a:r>
              <a:rPr lang="en-US" sz="2400" dirty="0" smtClean="0"/>
              <a:t>5 Wire</a:t>
            </a:r>
            <a:endParaRPr lang="en-US" sz="2400" dirty="0"/>
          </a:p>
        </p:txBody>
      </p:sp>
      <p:sp>
        <p:nvSpPr>
          <p:cNvPr id="9" name="Slide Number Placeholder 8"/>
          <p:cNvSpPr>
            <a:spLocks noGrp="1"/>
          </p:cNvSpPr>
          <p:nvPr>
            <p:ph type="sldNum" sz="quarter" idx="12"/>
          </p:nvPr>
        </p:nvSpPr>
        <p:spPr/>
        <p:txBody>
          <a:bodyPr/>
          <a:lstStyle/>
          <a:p>
            <a:fld id="{54BEF6C4-506A-449F-8C4D-93035322B05F}" type="slidenum">
              <a:rPr lang="en-US" smtClean="0"/>
              <a:pPr/>
              <a:t>40</a:t>
            </a:fld>
            <a:endParaRPr lang="en-US"/>
          </a:p>
        </p:txBody>
      </p:sp>
      <p:sp>
        <p:nvSpPr>
          <p:cNvPr id="10" name="Footer Placeholder 9"/>
          <p:cNvSpPr>
            <a:spLocks noGrp="1"/>
          </p:cNvSpPr>
          <p:nvPr>
            <p:ph type="ftr" sz="quarter" idx="11"/>
          </p:nvPr>
        </p:nvSpPr>
        <p:spPr/>
        <p:txBody>
          <a:bodyPr/>
          <a:lstStyle/>
          <a:p>
            <a:r>
              <a:rPr lang="en-US" smtClean="0"/>
              <a:t>Tom Birch, Jim Halderman</a:t>
            </a:r>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descr="Act Recal.JPG"/>
          <p:cNvPicPr>
            <a:picLocks noChangeAspect="1"/>
          </p:cNvPicPr>
          <p:nvPr/>
        </p:nvPicPr>
        <p:blipFill>
          <a:blip r:embed="rId2" cstate="print"/>
          <a:stretch>
            <a:fillRect/>
          </a:stretch>
        </p:blipFill>
        <p:spPr>
          <a:xfrm>
            <a:off x="1143000" y="0"/>
            <a:ext cx="7082393" cy="6858000"/>
          </a:xfrm>
          <a:prstGeom prst="rect">
            <a:avLst/>
          </a:prstGeom>
        </p:spPr>
      </p:pic>
      <p:sp>
        <p:nvSpPr>
          <p:cNvPr id="4" name="Slide Number Placeholder 3"/>
          <p:cNvSpPr>
            <a:spLocks noGrp="1"/>
          </p:cNvSpPr>
          <p:nvPr>
            <p:ph type="sldNum" sz="quarter" idx="12"/>
          </p:nvPr>
        </p:nvSpPr>
        <p:spPr/>
        <p:txBody>
          <a:bodyPr/>
          <a:lstStyle/>
          <a:p>
            <a:fld id="{54BEF6C4-506A-449F-8C4D-93035322B05F}" type="slidenum">
              <a:rPr lang="en-US" smtClean="0"/>
              <a:pPr/>
              <a:t>41</a:t>
            </a:fld>
            <a:endParaRPr lang="en-US"/>
          </a:p>
        </p:txBody>
      </p:sp>
      <p:sp>
        <p:nvSpPr>
          <p:cNvPr id="6" name="Footer Placeholder 5"/>
          <p:cNvSpPr>
            <a:spLocks noGrp="1"/>
          </p:cNvSpPr>
          <p:nvPr>
            <p:ph type="ftr" sz="quarter" idx="11"/>
          </p:nvPr>
        </p:nvSpPr>
        <p:spPr/>
        <p:txBody>
          <a:bodyPr/>
          <a:lstStyle/>
          <a:p>
            <a:r>
              <a:rPr lang="en-US" smtClean="0"/>
              <a:t>Tom Birch, Jim Halderman</a:t>
            </a:r>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HVAC DTCs</a:t>
            </a:r>
            <a:endParaRPr lang="en-US" dirty="0"/>
          </a:p>
        </p:txBody>
      </p:sp>
      <p:sp>
        <p:nvSpPr>
          <p:cNvPr id="3" name="TextBox 2"/>
          <p:cNvSpPr txBox="1"/>
          <p:nvPr/>
        </p:nvSpPr>
        <p:spPr>
          <a:xfrm>
            <a:off x="457200" y="1219200"/>
            <a:ext cx="8305800" cy="4832092"/>
          </a:xfrm>
          <a:prstGeom prst="rect">
            <a:avLst/>
          </a:prstGeom>
          <a:noFill/>
        </p:spPr>
        <p:txBody>
          <a:bodyPr wrap="square" rtlCol="0">
            <a:spAutoFit/>
          </a:bodyPr>
          <a:lstStyle/>
          <a:p>
            <a:r>
              <a:rPr lang="en-US" dirty="0" smtClean="0"/>
              <a:t>2008 Chevrolet Malibu, 34 pages of DTC List</a:t>
            </a:r>
          </a:p>
          <a:p>
            <a:endParaRPr lang="en-US" dirty="0" smtClean="0"/>
          </a:p>
          <a:p>
            <a:r>
              <a:rPr lang="en-US" sz="1600" dirty="0" smtClean="0"/>
              <a:t>B0158	Outside Air Temperature Sensor</a:t>
            </a:r>
          </a:p>
          <a:p>
            <a:r>
              <a:rPr lang="en-US" sz="1600" dirty="0" smtClean="0"/>
              <a:t>B0163	Passenger Compartment Temperature Sensor Circuit</a:t>
            </a:r>
          </a:p>
          <a:p>
            <a:r>
              <a:rPr lang="en-US" sz="1600" dirty="0" smtClean="0"/>
              <a:t>B0173	Output Air Temperature Sensor Circuit</a:t>
            </a:r>
          </a:p>
          <a:p>
            <a:r>
              <a:rPr lang="en-US" sz="1600" dirty="0" smtClean="0"/>
              <a:t>B0178 	Output Air Temperature Sensor 2 Circuit</a:t>
            </a:r>
          </a:p>
          <a:p>
            <a:r>
              <a:rPr lang="en-US" sz="1600" dirty="0" smtClean="0"/>
              <a:t>B0183	Solar Load Sensor 1 Circuit</a:t>
            </a:r>
          </a:p>
          <a:p>
            <a:r>
              <a:rPr lang="en-US" sz="1600" dirty="0" smtClean="0"/>
              <a:t>B0248	Air Flow Control 3 Circuit</a:t>
            </a:r>
          </a:p>
          <a:p>
            <a:r>
              <a:rPr lang="en-US" sz="1600" dirty="0" smtClean="0"/>
              <a:t>B0268	Air Flow Control 7 Circuit</a:t>
            </a:r>
          </a:p>
          <a:p>
            <a:r>
              <a:rPr lang="en-US" sz="1600" dirty="0" smtClean="0"/>
              <a:t>B0408	Temperature Control 1 Circuit</a:t>
            </a:r>
          </a:p>
          <a:p>
            <a:r>
              <a:rPr lang="en-US" sz="1600" dirty="0" smtClean="0"/>
              <a:t>P0116	Engine Coolant Temperature (ECT) Sensor Performance</a:t>
            </a:r>
          </a:p>
          <a:p>
            <a:r>
              <a:rPr lang="en-US" sz="1600" dirty="0" smtClean="0"/>
              <a:t>P0117	Engine Coolant Temperature (ECT) Sensor Circuit Low Voltage</a:t>
            </a:r>
          </a:p>
          <a:p>
            <a:r>
              <a:rPr lang="en-US" sz="1600" dirty="0" smtClean="0"/>
              <a:t>P0118	Engine Coolant Temperature (ECT) Sensor Circuit High Voltage</a:t>
            </a:r>
          </a:p>
          <a:p>
            <a:r>
              <a:rPr lang="en-US" sz="1600" dirty="0" smtClean="0"/>
              <a:t>P0128	Engine Coolant Temperature (ECT) Below Thermostat Regulated Temp.</a:t>
            </a:r>
          </a:p>
          <a:p>
            <a:r>
              <a:rPr lang="en-US" sz="1600" dirty="0" smtClean="0"/>
              <a:t>P0480	Cooling Fan Relay 1 Control Circuit </a:t>
            </a:r>
          </a:p>
          <a:p>
            <a:r>
              <a:rPr lang="en-US" sz="1600" dirty="0" smtClean="0"/>
              <a:t>P0481	Cooling Fan Relay 2 Control Circuit </a:t>
            </a:r>
          </a:p>
          <a:p>
            <a:r>
              <a:rPr lang="en-US" sz="1600" dirty="0" smtClean="0"/>
              <a:t>P0532	Air Conditioning (A/C) Refrigerant Pressure Sensor Circuit Low Voltage</a:t>
            </a:r>
          </a:p>
          <a:p>
            <a:r>
              <a:rPr lang="en-US" sz="1600" dirty="0" smtClean="0"/>
              <a:t>P0533 	Air Conditioning (A/C) Refrigerant Pressure Sensor Circuit High Voltage</a:t>
            </a:r>
          </a:p>
          <a:p>
            <a:r>
              <a:rPr lang="en-US" sz="1600" dirty="0" smtClean="0"/>
              <a:t>P0645	Air Conditioning A/C Clutch Relay Control Circuit</a:t>
            </a:r>
            <a:endParaRPr lang="en-US" sz="1600" dirty="0"/>
          </a:p>
        </p:txBody>
      </p:sp>
      <p:sp>
        <p:nvSpPr>
          <p:cNvPr id="4" name="Slide Number Placeholder 3"/>
          <p:cNvSpPr>
            <a:spLocks noGrp="1"/>
          </p:cNvSpPr>
          <p:nvPr>
            <p:ph type="sldNum" sz="quarter" idx="12"/>
          </p:nvPr>
        </p:nvSpPr>
        <p:spPr/>
        <p:txBody>
          <a:bodyPr/>
          <a:lstStyle/>
          <a:p>
            <a:fld id="{54BEF6C4-506A-449F-8C4D-93035322B05F}" type="slidenum">
              <a:rPr lang="en-US" smtClean="0"/>
              <a:pPr/>
              <a:t>42</a:t>
            </a:fld>
            <a:endParaRPr lang="en-US"/>
          </a:p>
        </p:txBody>
      </p:sp>
      <p:sp>
        <p:nvSpPr>
          <p:cNvPr id="5" name="Footer Placeholder 4"/>
          <p:cNvSpPr>
            <a:spLocks noGrp="1"/>
          </p:cNvSpPr>
          <p:nvPr>
            <p:ph type="ftr" sz="quarter" idx="11"/>
          </p:nvPr>
        </p:nvSpPr>
        <p:spPr/>
        <p:txBody>
          <a:bodyPr/>
          <a:lstStyle/>
          <a:p>
            <a:r>
              <a:rPr lang="en-US" smtClean="0"/>
              <a:t>Tom Birch, Jim Halderman</a:t>
            </a:r>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Acura MDX with Rear HVAC</a:t>
            </a:r>
            <a:endParaRPr lang="en-US" dirty="0"/>
          </a:p>
        </p:txBody>
      </p:sp>
      <p:sp>
        <p:nvSpPr>
          <p:cNvPr id="3" name="Slide Number Placeholder 2"/>
          <p:cNvSpPr>
            <a:spLocks noGrp="1"/>
          </p:cNvSpPr>
          <p:nvPr>
            <p:ph type="sldNum" sz="quarter" idx="12"/>
          </p:nvPr>
        </p:nvSpPr>
        <p:spPr/>
        <p:txBody>
          <a:bodyPr/>
          <a:lstStyle/>
          <a:p>
            <a:fld id="{54BEF6C4-506A-449F-8C4D-93035322B05F}" type="slidenum">
              <a:rPr lang="en-US" smtClean="0"/>
              <a:pPr/>
              <a:t>43</a:t>
            </a:fld>
            <a:endParaRPr lang="en-US"/>
          </a:p>
        </p:txBody>
      </p:sp>
      <p:sp>
        <p:nvSpPr>
          <p:cNvPr id="4" name="Footer Placeholder 3"/>
          <p:cNvSpPr>
            <a:spLocks noGrp="1"/>
          </p:cNvSpPr>
          <p:nvPr>
            <p:ph type="ftr" sz="quarter" idx="11"/>
          </p:nvPr>
        </p:nvSpPr>
        <p:spPr/>
        <p:txBody>
          <a:bodyPr/>
          <a:lstStyle/>
          <a:p>
            <a:r>
              <a:rPr lang="en-US" smtClean="0"/>
              <a:t>Tom Birch, Jim Halderman</a:t>
            </a:r>
            <a:endParaRPr lang="en-US"/>
          </a:p>
        </p:txBody>
      </p:sp>
      <p:pic>
        <p:nvPicPr>
          <p:cNvPr id="7" name="Picture 6" descr="Honda HVAC Case 4.bmp"/>
          <p:cNvPicPr>
            <a:picLocks noChangeAspect="1"/>
          </p:cNvPicPr>
          <p:nvPr/>
        </p:nvPicPr>
        <p:blipFill>
          <a:blip r:embed="rId2" cstate="print"/>
          <a:stretch>
            <a:fillRect/>
          </a:stretch>
        </p:blipFill>
        <p:spPr>
          <a:xfrm>
            <a:off x="3586043" y="2353058"/>
            <a:ext cx="5394185" cy="3971542"/>
          </a:xfrm>
          <a:prstGeom prst="rect">
            <a:avLst/>
          </a:prstGeom>
        </p:spPr>
      </p:pic>
      <p:pic>
        <p:nvPicPr>
          <p:cNvPr id="6" name="Picture 5" descr="Honda HVAC Case 1.bmp"/>
          <p:cNvPicPr>
            <a:picLocks noChangeAspect="1"/>
          </p:cNvPicPr>
          <p:nvPr/>
        </p:nvPicPr>
        <p:blipFill>
          <a:blip r:embed="rId3" cstate="print"/>
          <a:stretch>
            <a:fillRect/>
          </a:stretch>
        </p:blipFill>
        <p:spPr>
          <a:xfrm>
            <a:off x="304800" y="1219200"/>
            <a:ext cx="3267463" cy="2267717"/>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2"/>
          <p:cNvSpPr>
            <a:spLocks noGrp="1" noChangeArrowheads="1"/>
          </p:cNvSpPr>
          <p:nvPr>
            <p:ph type="title"/>
          </p:nvPr>
        </p:nvSpPr>
        <p:spPr/>
        <p:txBody>
          <a:bodyPr/>
          <a:lstStyle/>
          <a:p>
            <a:pPr eaLnBrk="1" hangingPunct="1"/>
            <a:r>
              <a:rPr lang="en-US" dirty="0" smtClean="0"/>
              <a:t>Textbook Upgrades</a:t>
            </a:r>
          </a:p>
        </p:txBody>
      </p:sp>
      <p:sp>
        <p:nvSpPr>
          <p:cNvPr id="10" name="Text Placeholder 9"/>
          <p:cNvSpPr>
            <a:spLocks noGrp="1"/>
          </p:cNvSpPr>
          <p:nvPr>
            <p:ph type="body" idx="1"/>
          </p:nvPr>
        </p:nvSpPr>
        <p:spPr/>
        <p:txBody>
          <a:bodyPr/>
          <a:lstStyle/>
          <a:p>
            <a:endParaRPr lang="en-US"/>
          </a:p>
        </p:txBody>
      </p:sp>
      <p:sp>
        <p:nvSpPr>
          <p:cNvPr id="12" name="Text Placeholder 11"/>
          <p:cNvSpPr>
            <a:spLocks noGrp="1"/>
          </p:cNvSpPr>
          <p:nvPr>
            <p:ph type="body" sz="half" idx="3"/>
          </p:nvPr>
        </p:nvSpPr>
        <p:spPr/>
        <p:txBody>
          <a:bodyPr/>
          <a:lstStyle/>
          <a:p>
            <a:endParaRPr lang="en-US"/>
          </a:p>
        </p:txBody>
      </p:sp>
      <p:sp>
        <p:nvSpPr>
          <p:cNvPr id="11" name="Content Placeholder 10"/>
          <p:cNvSpPr>
            <a:spLocks noGrp="1"/>
          </p:cNvSpPr>
          <p:nvPr>
            <p:ph sz="quarter" idx="2"/>
          </p:nvPr>
        </p:nvSpPr>
        <p:spPr/>
        <p:txBody>
          <a:bodyPr/>
          <a:lstStyle/>
          <a:p>
            <a:endParaRPr lang="en-US" dirty="0"/>
          </a:p>
        </p:txBody>
      </p:sp>
      <p:pic>
        <p:nvPicPr>
          <p:cNvPr id="14" name="Content Placeholder 13"/>
          <p:cNvPicPr>
            <a:picLocks noGrp="1" noChangeAspect="1"/>
          </p:cNvPicPr>
          <p:nvPr>
            <p:ph sz="quarter" idx="4"/>
          </p:nvPr>
        </p:nvPicPr>
        <p:blipFill>
          <a:blip r:embed="rId2" cstate="print">
            <a:extLst>
              <a:ext uri="{28A0092B-C50C-407E-A947-70E740481C1C}">
                <a14:useLocalDpi xmlns:a14="http://schemas.microsoft.com/office/drawing/2010/main" val="0"/>
              </a:ext>
            </a:extLst>
          </a:blip>
          <a:stretch>
            <a:fillRect/>
          </a:stretch>
        </p:blipFill>
        <p:spPr>
          <a:xfrm>
            <a:off x="4397745" y="1444625"/>
            <a:ext cx="3804827" cy="4879975"/>
          </a:xfrm>
        </p:spPr>
      </p:pic>
      <p:sp>
        <p:nvSpPr>
          <p:cNvPr id="68610" name="Footer Placeholder 3"/>
          <p:cNvSpPr>
            <a:spLocks noGrp="1"/>
          </p:cNvSpPr>
          <p:nvPr>
            <p:ph type="ftr" sz="quarter" idx="11"/>
          </p:nvPr>
        </p:nvSpPr>
        <p:spPr>
          <a:noFill/>
        </p:spPr>
        <p:txBody>
          <a:bodyPr/>
          <a:lstStyle/>
          <a:p>
            <a:r>
              <a:rPr lang="en-US" smtClean="0">
                <a:latin typeface="Tahoma" pitchFamily="34" charset="0"/>
              </a:rPr>
              <a:t>Tom Birch, Jim Halderman</a:t>
            </a:r>
            <a:endParaRPr lang="en-US">
              <a:latin typeface="Tahoma" pitchFamily="34" charset="0"/>
            </a:endParaRPr>
          </a:p>
        </p:txBody>
      </p:sp>
      <p:sp>
        <p:nvSpPr>
          <p:cNvPr id="68611" name="Slide Number Placeholder 4"/>
          <p:cNvSpPr>
            <a:spLocks noGrp="1"/>
          </p:cNvSpPr>
          <p:nvPr>
            <p:ph type="sldNum" sz="quarter" idx="12"/>
          </p:nvPr>
        </p:nvSpPr>
        <p:spPr>
          <a:noFill/>
        </p:spPr>
        <p:txBody>
          <a:bodyPr/>
          <a:lstStyle/>
          <a:p>
            <a:fld id="{6647A44A-140C-4B6F-93D2-CC4F2644D82C}" type="slidenum">
              <a:rPr lang="en-US" smtClean="0">
                <a:latin typeface="Tahoma" pitchFamily="34" charset="0"/>
              </a:rPr>
              <a:pPr/>
              <a:t>44</a:t>
            </a:fld>
            <a:endParaRPr lang="en-US" smtClean="0">
              <a:latin typeface="Tahoma" pitchFamily="34" charset="0"/>
            </a:endParaRPr>
          </a:p>
        </p:txBody>
      </p:sp>
      <p:sp>
        <p:nvSpPr>
          <p:cNvPr id="68613" name="Text Box 3"/>
          <p:cNvSpPr txBox="1">
            <a:spLocks noChangeArrowheads="1"/>
          </p:cNvSpPr>
          <p:nvPr/>
        </p:nvSpPr>
        <p:spPr bwMode="auto">
          <a:xfrm>
            <a:off x="228600" y="2209800"/>
            <a:ext cx="8686800" cy="369332"/>
          </a:xfrm>
          <a:prstGeom prst="rect">
            <a:avLst/>
          </a:prstGeom>
          <a:noFill/>
          <a:ln w="9525">
            <a:noFill/>
            <a:miter lim="800000"/>
            <a:headEnd/>
            <a:tailEnd/>
          </a:ln>
        </p:spPr>
        <p:txBody>
          <a:bodyPr wrap="square">
            <a:spAutoFit/>
          </a:bodyPr>
          <a:lstStyle/>
          <a:p>
            <a:pPr>
              <a:spcBef>
                <a:spcPct val="50000"/>
              </a:spcBef>
            </a:pPr>
            <a:r>
              <a:rPr lang="en-US" dirty="0" smtClean="0"/>
              <a:t>http</a:t>
            </a:r>
            <a:r>
              <a:rPr lang="en-US" dirty="0"/>
              <a:t>://tombirch.com</a:t>
            </a:r>
          </a:p>
        </p:txBody>
      </p:sp>
      <p:sp>
        <p:nvSpPr>
          <p:cNvPr id="68614" name="Rectangle 5"/>
          <p:cNvSpPr>
            <a:spLocks noChangeArrowheads="1"/>
          </p:cNvSpPr>
          <p:nvPr/>
        </p:nvSpPr>
        <p:spPr bwMode="auto">
          <a:xfrm>
            <a:off x="304800" y="2895600"/>
            <a:ext cx="8534400" cy="800219"/>
          </a:xfrm>
          <a:prstGeom prst="rect">
            <a:avLst/>
          </a:prstGeom>
          <a:noFill/>
          <a:ln w="9525">
            <a:noFill/>
            <a:miter lim="800000"/>
            <a:headEnd/>
            <a:tailEnd/>
          </a:ln>
        </p:spPr>
        <p:txBody>
          <a:bodyPr>
            <a:spAutoFit/>
          </a:bodyPr>
          <a:lstStyle/>
          <a:p>
            <a:endParaRPr lang="en-US" sz="2800" dirty="0" smtClean="0"/>
          </a:p>
          <a:p>
            <a:r>
              <a:rPr lang="en-US" dirty="0" smtClean="0"/>
              <a:t>Email: tbirch@sebastiancorp.net </a:t>
            </a:r>
            <a:endParaRPr lang="en-US" dirty="0"/>
          </a:p>
        </p:txBody>
      </p:sp>
      <p:sp>
        <p:nvSpPr>
          <p:cNvPr id="7" name="Rectangle 6"/>
          <p:cNvSpPr/>
          <p:nvPr/>
        </p:nvSpPr>
        <p:spPr>
          <a:xfrm>
            <a:off x="304800" y="4191000"/>
            <a:ext cx="184731" cy="523220"/>
          </a:xfrm>
          <a:prstGeom prst="rect">
            <a:avLst/>
          </a:prstGeom>
        </p:spPr>
        <p:txBody>
          <a:bodyPr wrap="none">
            <a:spAutoFit/>
          </a:bodyPr>
          <a:lstStyle/>
          <a:p>
            <a:endParaRPr lang="en-US" sz="2800" dirty="0"/>
          </a:p>
        </p:txBody>
      </p:sp>
      <p:sp>
        <p:nvSpPr>
          <p:cNvPr id="8" name="Rectangle 7"/>
          <p:cNvSpPr/>
          <p:nvPr/>
        </p:nvSpPr>
        <p:spPr>
          <a:xfrm>
            <a:off x="381000" y="4343400"/>
            <a:ext cx="3970959" cy="369332"/>
          </a:xfrm>
          <a:prstGeom prst="rect">
            <a:avLst/>
          </a:prstGeom>
        </p:spPr>
        <p:txBody>
          <a:bodyPr wrap="none">
            <a:spAutoFit/>
          </a:bodyPr>
          <a:lstStyle/>
          <a:p>
            <a:r>
              <a:rPr lang="en-US" dirty="0" smtClean="0"/>
              <a:t>http://www.jameshalderman.com</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R-1234yf</a:t>
            </a:r>
            <a:endParaRPr lang="en-US" dirty="0"/>
          </a:p>
        </p:txBody>
      </p:sp>
      <p:sp>
        <p:nvSpPr>
          <p:cNvPr id="3" name="TextBox 2"/>
          <p:cNvSpPr txBox="1"/>
          <p:nvPr/>
        </p:nvSpPr>
        <p:spPr>
          <a:xfrm>
            <a:off x="304800" y="1752600"/>
            <a:ext cx="8305800" cy="3908762"/>
          </a:xfrm>
          <a:prstGeom prst="rect">
            <a:avLst/>
          </a:prstGeom>
          <a:noFill/>
        </p:spPr>
        <p:txBody>
          <a:bodyPr wrap="square" rtlCol="0">
            <a:spAutoFit/>
          </a:bodyPr>
          <a:lstStyle/>
          <a:p>
            <a:r>
              <a:rPr lang="en-US" sz="2400" dirty="0" smtClean="0"/>
              <a:t>HFO-1234yf is an </a:t>
            </a:r>
            <a:r>
              <a:rPr lang="en-US" sz="2400" dirty="0" err="1" smtClean="0"/>
              <a:t>azeotrope</a:t>
            </a:r>
            <a:r>
              <a:rPr lang="en-US" sz="2400" dirty="0" smtClean="0"/>
              <a:t>-like composition of </a:t>
            </a:r>
            <a:r>
              <a:rPr lang="en-US" sz="2400" dirty="0" err="1" smtClean="0"/>
              <a:t>tetrafluoropropene</a:t>
            </a:r>
            <a:r>
              <a:rPr lang="en-US" sz="2400" dirty="0" smtClean="0"/>
              <a:t> and </a:t>
            </a:r>
            <a:r>
              <a:rPr lang="en-US" sz="2400" dirty="0" err="1" smtClean="0"/>
              <a:t>pentafluoropropene</a:t>
            </a:r>
            <a:r>
              <a:rPr lang="en-US" sz="2400" dirty="0" smtClean="0"/>
              <a:t>; a joint development of DuPont and Honeywell. Named </a:t>
            </a:r>
            <a:r>
              <a:rPr lang="en-US" sz="2400" i="1" dirty="0" err="1" smtClean="0"/>
              <a:t>Opteon</a:t>
            </a:r>
            <a:r>
              <a:rPr lang="en-US" sz="2400" dirty="0" smtClean="0"/>
              <a:t> by DuPont and </a:t>
            </a:r>
            <a:r>
              <a:rPr lang="en-US" sz="2400" i="1" dirty="0" smtClean="0"/>
              <a:t>Solstice</a:t>
            </a:r>
            <a:r>
              <a:rPr lang="en-US" sz="2400" dirty="0" smtClean="0"/>
              <a:t> by Honeywell.</a:t>
            </a:r>
          </a:p>
          <a:p>
            <a:r>
              <a:rPr lang="en-US" sz="2400" dirty="0" smtClean="0"/>
              <a:t>	</a:t>
            </a:r>
          </a:p>
          <a:p>
            <a:r>
              <a:rPr lang="en-US" sz="2400" dirty="0" smtClean="0"/>
              <a:t>CF</a:t>
            </a:r>
            <a:r>
              <a:rPr lang="en-US" sz="2400" baseline="-25000" dirty="0" smtClean="0"/>
              <a:t>3</a:t>
            </a:r>
            <a:r>
              <a:rPr lang="en-US" sz="2400" dirty="0" smtClean="0"/>
              <a:t>CF = Ch</a:t>
            </a:r>
            <a:r>
              <a:rPr lang="en-US" sz="2400" baseline="-25000" dirty="0" smtClean="0"/>
              <a:t>2</a:t>
            </a:r>
          </a:p>
          <a:p>
            <a:endParaRPr lang="en-US" sz="2400" baseline="-25000" dirty="0" smtClean="0"/>
          </a:p>
          <a:p>
            <a:endParaRPr lang="en-US" sz="2400" baseline="-25000" dirty="0"/>
          </a:p>
          <a:p>
            <a:endParaRPr lang="en-US" sz="2400" smtClean="0"/>
          </a:p>
          <a:p>
            <a:r>
              <a:rPr lang="en-US" sz="2400" smtClean="0"/>
              <a:t>A </a:t>
            </a:r>
            <a:r>
              <a:rPr lang="en-US" sz="2400" dirty="0" smtClean="0"/>
              <a:t>concern is that if burned, </a:t>
            </a:r>
            <a:r>
              <a:rPr lang="en-US" sz="2400"/>
              <a:t>Hydrogen </a:t>
            </a:r>
            <a:endParaRPr lang="en-US" sz="2400" smtClean="0"/>
          </a:p>
          <a:p>
            <a:r>
              <a:rPr lang="en-US" sz="2400" dirty="0" smtClean="0"/>
              <a:t>fluoride (a volatile gas) can be produced.</a:t>
            </a:r>
            <a:endParaRPr lang="en-US" sz="2400" dirty="0"/>
          </a:p>
        </p:txBody>
      </p:sp>
      <p:pic>
        <p:nvPicPr>
          <p:cNvPr id="5122" name="Picture 2" descr="http://www.honeywell-refrigerants.com/americas/wp-content/uploads/2012/10/Solstice-yf_world-group_157x209-9.png"/>
          <p:cNvPicPr>
            <a:picLocks noChangeAspect="1" noChangeArrowheads="1"/>
          </p:cNvPicPr>
          <p:nvPr/>
        </p:nvPicPr>
        <p:blipFill>
          <a:blip r:embed="rId2" cstate="print"/>
          <a:srcRect/>
          <a:stretch>
            <a:fillRect/>
          </a:stretch>
        </p:blipFill>
        <p:spPr bwMode="auto">
          <a:xfrm>
            <a:off x="3352800" y="2895600"/>
            <a:ext cx="1495425" cy="1990725"/>
          </a:xfrm>
          <a:prstGeom prst="rect">
            <a:avLst/>
          </a:prstGeom>
          <a:noFill/>
        </p:spPr>
      </p:pic>
      <p:sp>
        <p:nvSpPr>
          <p:cNvPr id="5" name="Slide Number Placeholder 4"/>
          <p:cNvSpPr>
            <a:spLocks noGrp="1"/>
          </p:cNvSpPr>
          <p:nvPr>
            <p:ph type="sldNum" sz="quarter" idx="12"/>
          </p:nvPr>
        </p:nvSpPr>
        <p:spPr/>
        <p:txBody>
          <a:bodyPr/>
          <a:lstStyle/>
          <a:p>
            <a:fld id="{54BEF6C4-506A-449F-8C4D-93035322B05F}" type="slidenum">
              <a:rPr lang="en-US" smtClean="0"/>
              <a:pPr/>
              <a:t>5</a:t>
            </a:fld>
            <a:endParaRPr lang="en-US"/>
          </a:p>
        </p:txBody>
      </p:sp>
      <p:sp>
        <p:nvSpPr>
          <p:cNvPr id="6" name="Footer Placeholder 5"/>
          <p:cNvSpPr>
            <a:spLocks noGrp="1"/>
          </p:cNvSpPr>
          <p:nvPr>
            <p:ph type="ftr" sz="quarter" idx="11"/>
          </p:nvPr>
        </p:nvSpPr>
        <p:spPr/>
        <p:txBody>
          <a:bodyPr/>
          <a:lstStyle/>
          <a:p>
            <a:r>
              <a:rPr lang="en-US" smtClean="0"/>
              <a:t>Tom Birch, Jim Halderman</a:t>
            </a:r>
            <a:endParaRPr lang="en-US"/>
          </a:p>
        </p:txBody>
      </p:sp>
      <p:pic>
        <p:nvPicPr>
          <p:cNvPr id="33794" name="Picture 2" descr="https://encrypted-tbn2.gstatic.com/images?q=tbn:ANd9GcRl5Ea9ye06xgMUKZ94lCK0KL93Y7HH_qOs0WJjnNCqh26h9C0B"/>
          <p:cNvPicPr>
            <a:picLocks noChangeAspect="1" noChangeArrowheads="1"/>
          </p:cNvPicPr>
          <p:nvPr/>
        </p:nvPicPr>
        <p:blipFill>
          <a:blip r:embed="rId3" cstate="print"/>
          <a:srcRect/>
          <a:stretch>
            <a:fillRect/>
          </a:stretch>
        </p:blipFill>
        <p:spPr bwMode="auto">
          <a:xfrm>
            <a:off x="6543675" y="3352800"/>
            <a:ext cx="2600325" cy="17526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2" name="Picture 2"/>
          <p:cNvPicPr>
            <a:picLocks noChangeAspect="1" noChangeArrowheads="1"/>
          </p:cNvPicPr>
          <p:nvPr/>
        </p:nvPicPr>
        <p:blipFill>
          <a:blip r:embed="rId2" cstate="print"/>
          <a:srcRect/>
          <a:stretch>
            <a:fillRect/>
          </a:stretch>
        </p:blipFill>
        <p:spPr bwMode="auto">
          <a:xfrm>
            <a:off x="0" y="0"/>
            <a:ext cx="9144000" cy="718185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54BEF6C4-506A-449F-8C4D-93035322B05F}" type="slidenum">
              <a:rPr lang="en-US" smtClean="0"/>
              <a:pPr/>
              <a:t>6</a:t>
            </a:fld>
            <a:endParaRPr lang="en-US"/>
          </a:p>
        </p:txBody>
      </p:sp>
      <p:sp>
        <p:nvSpPr>
          <p:cNvPr id="5" name="Footer Placeholder 4"/>
          <p:cNvSpPr>
            <a:spLocks noGrp="1"/>
          </p:cNvSpPr>
          <p:nvPr>
            <p:ph type="ftr" sz="quarter" idx="11"/>
          </p:nvPr>
        </p:nvSpPr>
        <p:spPr/>
        <p:txBody>
          <a:bodyPr/>
          <a:lstStyle/>
          <a:p>
            <a:r>
              <a:rPr lang="en-US" smtClean="0"/>
              <a:t>Tom Birch, Jim Halderman</a:t>
            </a: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9" name="Picture 1"/>
          <p:cNvPicPr>
            <a:picLocks noChangeAspect="1" noChangeArrowheads="1"/>
          </p:cNvPicPr>
          <p:nvPr/>
        </p:nvPicPr>
        <p:blipFill>
          <a:blip r:embed="rId2" cstate="print"/>
          <a:srcRect/>
          <a:stretch>
            <a:fillRect/>
          </a:stretch>
        </p:blipFill>
        <p:spPr bwMode="auto">
          <a:xfrm>
            <a:off x="0" y="0"/>
            <a:ext cx="9201150" cy="71628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fld id="{54BEF6C4-506A-449F-8C4D-93035322B05F}" type="slidenum">
              <a:rPr lang="en-US" smtClean="0"/>
              <a:pPr/>
              <a:t>7</a:t>
            </a:fld>
            <a:endParaRPr lang="en-US"/>
          </a:p>
        </p:txBody>
      </p:sp>
      <p:sp>
        <p:nvSpPr>
          <p:cNvPr id="5" name="Footer Placeholder 4"/>
          <p:cNvSpPr>
            <a:spLocks noGrp="1"/>
          </p:cNvSpPr>
          <p:nvPr>
            <p:ph type="ftr" sz="quarter" idx="11"/>
          </p:nvPr>
        </p:nvSpPr>
        <p:spPr/>
        <p:txBody>
          <a:bodyPr/>
          <a:lstStyle/>
          <a:p>
            <a:r>
              <a:rPr lang="en-US" smtClean="0"/>
              <a:t>Tom Birch, Jim Halderman</a:t>
            </a: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0" y="0"/>
            <a:ext cx="9163050" cy="6324600"/>
          </a:xfrm>
          <a:prstGeom prst="rect">
            <a:avLst/>
          </a:prstGeom>
          <a:noFill/>
          <a:ln w="9525">
            <a:noFill/>
            <a:miter lim="800000"/>
            <a:headEnd/>
            <a:tailEnd/>
          </a:ln>
        </p:spPr>
      </p:pic>
      <p:sp>
        <p:nvSpPr>
          <p:cNvPr id="4" name="TextBox 3"/>
          <p:cNvSpPr txBox="1"/>
          <p:nvPr/>
        </p:nvSpPr>
        <p:spPr>
          <a:xfrm>
            <a:off x="5410200" y="6477000"/>
            <a:ext cx="2971800" cy="276999"/>
          </a:xfrm>
          <a:prstGeom prst="rect">
            <a:avLst/>
          </a:prstGeom>
          <a:noFill/>
        </p:spPr>
        <p:txBody>
          <a:bodyPr wrap="square" rtlCol="0">
            <a:spAutoFit/>
          </a:bodyPr>
          <a:lstStyle/>
          <a:p>
            <a:r>
              <a:rPr lang="en-US" sz="1200" dirty="0" err="1" smtClean="0"/>
              <a:t>Verband</a:t>
            </a:r>
            <a:r>
              <a:rPr lang="en-US" sz="1200" dirty="0" smtClean="0"/>
              <a:t> </a:t>
            </a:r>
            <a:r>
              <a:rPr lang="en-US" sz="1200" dirty="0" err="1" smtClean="0"/>
              <a:t>der</a:t>
            </a:r>
            <a:r>
              <a:rPr lang="en-US" sz="1200" dirty="0" smtClean="0"/>
              <a:t> </a:t>
            </a:r>
            <a:r>
              <a:rPr lang="en-US" sz="1200" dirty="0" err="1" smtClean="0"/>
              <a:t>Automobilindustrie</a:t>
            </a:r>
            <a:endParaRPr lang="en-US" sz="1200" dirty="0"/>
          </a:p>
        </p:txBody>
      </p:sp>
      <p:sp>
        <p:nvSpPr>
          <p:cNvPr id="5" name="Slide Number Placeholder 4"/>
          <p:cNvSpPr>
            <a:spLocks noGrp="1"/>
          </p:cNvSpPr>
          <p:nvPr>
            <p:ph type="sldNum" sz="quarter" idx="12"/>
          </p:nvPr>
        </p:nvSpPr>
        <p:spPr/>
        <p:txBody>
          <a:bodyPr/>
          <a:lstStyle/>
          <a:p>
            <a:fld id="{54BEF6C4-506A-449F-8C4D-93035322B05F}" type="slidenum">
              <a:rPr lang="en-US" smtClean="0"/>
              <a:pPr/>
              <a:t>8</a:t>
            </a:fld>
            <a:endParaRPr lang="en-US"/>
          </a:p>
        </p:txBody>
      </p:sp>
      <p:sp>
        <p:nvSpPr>
          <p:cNvPr id="6" name="Footer Placeholder 5"/>
          <p:cNvSpPr>
            <a:spLocks noGrp="1"/>
          </p:cNvSpPr>
          <p:nvPr>
            <p:ph type="ftr" sz="quarter" idx="11"/>
          </p:nvPr>
        </p:nvSpPr>
        <p:spPr/>
        <p:txBody>
          <a:bodyPr/>
          <a:lstStyle/>
          <a:p>
            <a:r>
              <a:rPr lang="en-US" smtClean="0"/>
              <a:t>Tom Birch, Jim Halderman</a:t>
            </a: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Daimler/Mercedes</a:t>
            </a:r>
            <a:endParaRPr lang="en-US" dirty="0"/>
          </a:p>
        </p:txBody>
      </p:sp>
      <p:sp>
        <p:nvSpPr>
          <p:cNvPr id="3" name="Rectangle 2"/>
          <p:cNvSpPr/>
          <p:nvPr/>
        </p:nvSpPr>
        <p:spPr>
          <a:xfrm>
            <a:off x="304800" y="1143000"/>
            <a:ext cx="8458200" cy="4801314"/>
          </a:xfrm>
          <a:prstGeom prst="rect">
            <a:avLst/>
          </a:prstGeom>
        </p:spPr>
        <p:txBody>
          <a:bodyPr wrap="square">
            <a:spAutoFit/>
          </a:bodyPr>
          <a:lstStyle/>
          <a:p>
            <a:r>
              <a:rPr lang="en-US" dirty="0" smtClean="0"/>
              <a:t>9/25/2012: The IC has accepted R-1234yf, but Daimler announced that </a:t>
            </a:r>
          </a:p>
          <a:p>
            <a:r>
              <a:rPr lang="en-US" dirty="0"/>
              <a:t>	</a:t>
            </a:r>
            <a:r>
              <a:rPr lang="en-US" dirty="0" smtClean="0"/>
              <a:t>in-house testing shows it can cause a fire and stays </a:t>
            </a:r>
            <a:r>
              <a:rPr lang="en-US" smtClean="0"/>
              <a:t>with R-134A</a:t>
            </a:r>
            <a:r>
              <a:rPr lang="en-US" dirty="0" smtClean="0"/>
              <a:t>.</a:t>
            </a:r>
          </a:p>
          <a:p>
            <a:endParaRPr lang="en-US" dirty="0"/>
          </a:p>
          <a:p>
            <a:r>
              <a:rPr lang="en-US" dirty="0" smtClean="0"/>
              <a:t>10/2012: SAE International launches a fourth Cooperative Research 	Program, CRP, to address Daimler’s claims.</a:t>
            </a:r>
          </a:p>
          <a:p>
            <a:r>
              <a:rPr lang="en-US" dirty="0" smtClean="0"/>
              <a:t>Other German manufacturers announce solidarity with Daimler.</a:t>
            </a:r>
          </a:p>
          <a:p>
            <a:endParaRPr lang="en-US" dirty="0"/>
          </a:p>
          <a:p>
            <a:r>
              <a:rPr lang="en-US" dirty="0" smtClean="0"/>
              <a:t>Spring 2013; The German KBA (federal motor transport authority) begins 	their own testing program while Daimler is granted an extension.</a:t>
            </a:r>
          </a:p>
          <a:p>
            <a:endParaRPr lang="en-US" dirty="0"/>
          </a:p>
          <a:p>
            <a:r>
              <a:rPr lang="en-US" dirty="0" smtClean="0"/>
              <a:t>6/2013: The EU begins formal procedures that give the German 	authorities 10 weeks to begin sanctions against Daimler.</a:t>
            </a:r>
          </a:p>
          <a:p>
            <a:r>
              <a:rPr lang="en-US" dirty="0" smtClean="0"/>
              <a:t>The CRP reports that R-1234yf risks are Well Below those commonly accepted.</a:t>
            </a:r>
          </a:p>
          <a:p>
            <a:endParaRPr lang="en-US" dirty="0"/>
          </a:p>
          <a:p>
            <a:r>
              <a:rPr lang="en-US" dirty="0" smtClean="0"/>
              <a:t>7/2013: France refuses to register 3 Mercedes-Benz models</a:t>
            </a:r>
          </a:p>
          <a:p>
            <a:r>
              <a:rPr lang="en-US" dirty="0" smtClean="0"/>
              <a:t>Germany requests EU to weaken or delay CO</a:t>
            </a:r>
            <a:r>
              <a:rPr lang="en-US" baseline="-25000" dirty="0" smtClean="0"/>
              <a:t>2</a:t>
            </a:r>
            <a:r>
              <a:rPr lang="en-US" dirty="0" smtClean="0"/>
              <a:t> emission limits.</a:t>
            </a:r>
            <a:endParaRPr lang="en-US" dirty="0"/>
          </a:p>
        </p:txBody>
      </p:sp>
      <p:sp>
        <p:nvSpPr>
          <p:cNvPr id="4" name="Slide Number Placeholder 3"/>
          <p:cNvSpPr>
            <a:spLocks noGrp="1"/>
          </p:cNvSpPr>
          <p:nvPr>
            <p:ph type="sldNum" sz="quarter" idx="12"/>
          </p:nvPr>
        </p:nvSpPr>
        <p:spPr/>
        <p:txBody>
          <a:bodyPr/>
          <a:lstStyle/>
          <a:p>
            <a:fld id="{54BEF6C4-506A-449F-8C4D-93035322B05F}" type="slidenum">
              <a:rPr lang="en-US" smtClean="0"/>
              <a:pPr/>
              <a:t>9</a:t>
            </a:fld>
            <a:endParaRPr lang="en-US"/>
          </a:p>
        </p:txBody>
      </p:sp>
      <p:sp>
        <p:nvSpPr>
          <p:cNvPr id="5" name="Footer Placeholder 4"/>
          <p:cNvSpPr>
            <a:spLocks noGrp="1"/>
          </p:cNvSpPr>
          <p:nvPr>
            <p:ph type="ftr" sz="quarter" idx="11"/>
          </p:nvPr>
        </p:nvSpPr>
        <p:spPr/>
        <p:txBody>
          <a:bodyPr/>
          <a:lstStyle/>
          <a:p>
            <a:r>
              <a:rPr lang="en-US" smtClean="0"/>
              <a:t>Tom Birch, Jim Halderman</a:t>
            </a:r>
            <a:endParaRPr lang="en-US"/>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2709</TotalTime>
  <Words>1296</Words>
  <Application>Microsoft Office PowerPoint</Application>
  <PresentationFormat>On-screen Show (4:3)</PresentationFormat>
  <Paragraphs>258</Paragraphs>
  <Slides>44</Slides>
  <Notes>0</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Concourse</vt:lpstr>
      <vt:lpstr>HVAC Tips, 2014</vt:lpstr>
      <vt:lpstr>Introductions</vt:lpstr>
      <vt:lpstr>Why the push to R-1234yf?</vt:lpstr>
      <vt:lpstr>Refrigerants, Background</vt:lpstr>
      <vt:lpstr>R-1234yf</vt:lpstr>
      <vt:lpstr>PowerPoint Presentation</vt:lpstr>
      <vt:lpstr>PowerPoint Presentation</vt:lpstr>
      <vt:lpstr>PowerPoint Presentation</vt:lpstr>
      <vt:lpstr>Daimler/Mercedes</vt:lpstr>
      <vt:lpstr>Daimler/Mercedes 2</vt:lpstr>
      <vt:lpstr>EC to Daimler</vt:lpstr>
      <vt:lpstr>Toyota: Me Too</vt:lpstr>
      <vt:lpstr>Carbon Dioxide, CO2</vt:lpstr>
      <vt:lpstr>Proposed Future HVAC Change</vt:lpstr>
      <vt:lpstr>H2O Absorbing Membrane</vt:lpstr>
      <vt:lpstr>CO2 plus Ionic Liquid</vt:lpstr>
      <vt:lpstr>R-1234yf and SNAP</vt:lpstr>
      <vt:lpstr>EPA Announcement, 2/11/2013</vt:lpstr>
      <vt:lpstr>R-1234yf System</vt:lpstr>
      <vt:lpstr>Internal Heat Exchanger (IHX)</vt:lpstr>
      <vt:lpstr>Refrigerant Oil</vt:lpstr>
      <vt:lpstr>Refrigerant Oil 2</vt:lpstr>
      <vt:lpstr>     Oil Injectors</vt:lpstr>
      <vt:lpstr>    Hybrid Help</vt:lpstr>
      <vt:lpstr>Manifold + Transducers</vt:lpstr>
      <vt:lpstr>Scope Display</vt:lpstr>
      <vt:lpstr>Mastercool Digital Manifold</vt:lpstr>
      <vt:lpstr>Variable Displacement Compressor</vt:lpstr>
      <vt:lpstr>Animation: CVC &amp; CVC Elec. Cntrl.</vt:lpstr>
      <vt:lpstr>Cooltest 711</vt:lpstr>
      <vt:lpstr>     Valtest 371</vt:lpstr>
      <vt:lpstr>PowerPoint Presentation</vt:lpstr>
      <vt:lpstr>HVAC System</vt:lpstr>
      <vt:lpstr>HVAC Circuit Schematics</vt:lpstr>
      <vt:lpstr>HVAC Sensors</vt:lpstr>
      <vt:lpstr>Blower Circuit</vt:lpstr>
      <vt:lpstr>Compressor Clutch</vt:lpstr>
      <vt:lpstr>Temp. &amp; Mode Control</vt:lpstr>
      <vt:lpstr>         Honda, Multiplex       Control</vt:lpstr>
      <vt:lpstr>Actuators</vt:lpstr>
      <vt:lpstr>PowerPoint Presentation</vt:lpstr>
      <vt:lpstr>HVAC DTCs</vt:lpstr>
      <vt:lpstr>Acura MDX with Rear HVAC</vt:lpstr>
      <vt:lpstr>Textbook Upgrades</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HVAC Tips, 2014</dc:title>
  <dc:creator>Tbirch;Jim Halderman</dc:creator>
  <cp:lastModifiedBy>Jim</cp:lastModifiedBy>
  <cp:revision>64</cp:revision>
  <dcterms:created xsi:type="dcterms:W3CDTF">2014-01-21T14:53:39Z</dcterms:created>
  <dcterms:modified xsi:type="dcterms:W3CDTF">2014-09-25T16:02:45Z</dcterms:modified>
</cp:coreProperties>
</file>